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7" r:id="rId2"/>
    <p:sldId id="663" r:id="rId3"/>
    <p:sldId id="667" r:id="rId4"/>
    <p:sldId id="668" r:id="rId5"/>
    <p:sldId id="670" r:id="rId6"/>
    <p:sldId id="635" r:id="rId7"/>
    <p:sldId id="270" r:id="rId8"/>
    <p:sldId id="671" r:id="rId9"/>
    <p:sldId id="460" r:id="rId10"/>
    <p:sldId id="679" r:id="rId11"/>
    <p:sldId id="678" r:id="rId12"/>
    <p:sldId id="673" r:id="rId13"/>
    <p:sldId id="464" r:id="rId14"/>
    <p:sldId id="662" r:id="rId15"/>
    <p:sldId id="271" r:id="rId16"/>
    <p:sldId id="666" r:id="rId17"/>
    <p:sldId id="665" r:id="rId18"/>
    <p:sldId id="664" r:id="rId19"/>
    <p:sldId id="267" r:id="rId20"/>
    <p:sldId id="273" r:id="rId21"/>
    <p:sldId id="674" r:id="rId22"/>
    <p:sldId id="268" r:id="rId23"/>
    <p:sldId id="677" r:id="rId24"/>
    <p:sldId id="675" r:id="rId25"/>
    <p:sldId id="269" r:id="rId26"/>
    <p:sldId id="676" r:id="rId27"/>
    <p:sldId id="684" r:id="rId28"/>
    <p:sldId id="682" r:id="rId29"/>
    <p:sldId id="258" r:id="rId3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584300-81BF-DB2F-7C70-8F92164D7650}" name="Sara Schmitt" initials="SS" userId="S::schmitts@coloradohealthinstitute.org::5e9167f1-9d2a-4a70-b3af-4a63d49f8be7" providerId="AD"/>
  <p188:author id="{2DE02B03-5872-A1EF-8887-7B61DD0A6B5D}" name="Brian Clark" initials="BC" userId="S::clarkb@coloradohealthinstitute.org::7468c2c0-4222-4878-88b9-d7205d3daa3b" providerId="AD"/>
  <p188:author id="{62C6AB3B-3A88-EFCA-2F42-D361258AAA34}" name="Nicole Weber" initials="NW" userId="S::webern@coloradohealthinstitute.org::d3b27ca0-25bc-4ec0-8da5-07fc21b08fe0" providerId="AD"/>
  <p188:author id="{E08CE53F-7645-8A42-9C62-D1316F57E946}" name="Joe Hanel" initials="JH" userId="S::jhanel@coloradohealthinstitute.org::5298031e-53c0-4cd1-b15a-631ce775160d" providerId="AD"/>
  <p188:author id="{F7ED2164-33E4-5081-D6FC-DCAD1572E260}" name="Kristi Arellano" initials="KA" userId="S::ArellanoK@coloradohealthinstitute.org::e38be4b8-36d3-45eb-960c-589270d1f378" providerId="AD"/>
  <p188:author id="{E9B983D9-2B63-8351-32B0-E0E53E448F59}" name="Ashlie Brown" initials="AB" userId="S::browna@coloradohealthinstitute.org::765dad24-1b43-4c19-9882-8f072a78615c" providerId="AD"/>
  <p188:author id="{ECA867E6-1CEA-227B-91A7-DF2BA87D2963}" name="Emily Santich" initials="ES" userId="S::Santiche@coloradohealthinstitute.org::6aa07910-8c2d-4a2d-9361-ff39bc3fd4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7AA6B9"/>
    <a:srgbClr val="151F29"/>
    <a:srgbClr val="FDB81A"/>
    <a:srgbClr val="D7682B"/>
    <a:srgbClr val="181717"/>
    <a:srgbClr val="2E6380"/>
    <a:srgbClr val="B42E12"/>
    <a:srgbClr val="FDD4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81" autoAdjust="0"/>
    <p:restoredTop sz="71088" autoAdjust="0"/>
  </p:normalViewPr>
  <p:slideViewPr>
    <p:cSldViewPr snapToGrid="0">
      <p:cViewPr varScale="1">
        <p:scale>
          <a:sx n="85" d="100"/>
          <a:sy n="85" d="100"/>
        </p:scale>
        <p:origin x="154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24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44513F5-845C-4599-88D2-7B952DC258C4}" type="datetimeFigureOut">
              <a:rPr lang="en-US" smtClean="0"/>
              <a:t>12/14/2022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C373674-4EA1-497E-BFE1-BF1EE84C9E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022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2B7BDCE-6490-4230-A5F6-1BCC7A49F098}" type="datetimeFigureOut">
              <a:rPr lang="en-US" smtClean="0"/>
              <a:t>12/14/2022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1D8ED13-D04F-4874-BDFA-12A710744C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8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42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989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263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312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750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444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206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5951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201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980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395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098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874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1022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9920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876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6240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2719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7590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8931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3590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124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557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737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76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489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604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077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704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4E41F8C-7384-471F-8993-D63C1B4F0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662" r="198"/>
          <a:stretch/>
        </p:blipFill>
        <p:spPr>
          <a:xfrm>
            <a:off x="0" y="0"/>
            <a:ext cx="12192000" cy="6867144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7580" y="395534"/>
            <a:ext cx="9234441" cy="1234327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580" y="1791977"/>
            <a:ext cx="5354581" cy="754183"/>
          </a:xfrm>
        </p:spPr>
        <p:txBody>
          <a:bodyPr/>
          <a:lstStyle>
            <a:lvl1pPr marL="0" indent="0" algn="l">
              <a:lnSpc>
                <a:spcPts val="2900"/>
              </a:lnSpc>
              <a:buNone/>
              <a:defRPr sz="2400" i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074790" y="4943903"/>
            <a:ext cx="6252300" cy="422031"/>
          </a:xfrm>
        </p:spPr>
        <p:txBody>
          <a:bodyPr>
            <a:normAutofit/>
          </a:bodyPr>
          <a:lstStyle>
            <a:lvl1pPr marL="0" indent="0" algn="r">
              <a:lnSpc>
                <a:spcPts val="2400"/>
              </a:lnSpc>
              <a:buFontTx/>
              <a:buNone/>
              <a:defRPr sz="2400" b="1">
                <a:solidFill>
                  <a:srgbClr val="FDB81A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076410" y="5874678"/>
            <a:ext cx="6250517" cy="342880"/>
          </a:xfrm>
        </p:spPr>
        <p:txBody>
          <a:bodyPr>
            <a:noAutofit/>
          </a:bodyPr>
          <a:lstStyle>
            <a:lvl1pPr marL="0" indent="0" algn="r">
              <a:lnSpc>
                <a:spcPts val="1800"/>
              </a:lnSpc>
              <a:buFontTx/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Event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075767" y="6197605"/>
            <a:ext cx="6250517" cy="273050"/>
          </a:xfrm>
        </p:spPr>
        <p:txBody>
          <a:bodyPr>
            <a:noAutofit/>
          </a:bodyPr>
          <a:lstStyle>
            <a:lvl1pPr marL="0" indent="0" algn="r">
              <a:lnSpc>
                <a:spcPts val="1400"/>
              </a:lnSpc>
              <a:buFontTx/>
              <a:buNone/>
              <a:defRPr sz="1400" b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E682B74-70F2-45A5-82BE-57E13C08E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8" y="5824729"/>
            <a:ext cx="4096175" cy="670992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D8A1673-8782-4D7F-802C-C8B89E66D9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4790" y="5331297"/>
            <a:ext cx="6252137" cy="290284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buFontTx/>
              <a:buNone/>
              <a:defRPr sz="2000" i="0" baseline="0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17113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B437C1D4-CAAA-4882-9456-29543C081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695" r="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97580" y="395534"/>
            <a:ext cx="8219701" cy="1240598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581" y="1763001"/>
            <a:ext cx="5354580" cy="980199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buNone/>
              <a:defRPr sz="2400" i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074790" y="4869719"/>
            <a:ext cx="6252300" cy="422031"/>
          </a:xfrm>
        </p:spPr>
        <p:txBody>
          <a:bodyPr>
            <a:normAutofit/>
          </a:bodyPr>
          <a:lstStyle>
            <a:lvl1pPr marL="0" indent="0" algn="r">
              <a:lnSpc>
                <a:spcPts val="2400"/>
              </a:lnSpc>
              <a:buFontTx/>
              <a:buNone/>
              <a:defRPr sz="2400" b="1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074790" y="5258884"/>
            <a:ext cx="6252137" cy="290284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buFontTx/>
              <a:buNone/>
              <a:defRPr sz="2000" i="0" baseline="0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076410" y="5841906"/>
            <a:ext cx="6250517" cy="342880"/>
          </a:xfrm>
        </p:spPr>
        <p:txBody>
          <a:bodyPr>
            <a:noAutofit/>
          </a:bodyPr>
          <a:lstStyle>
            <a:lvl1pPr marL="0" indent="0" algn="r">
              <a:lnSpc>
                <a:spcPts val="1800"/>
              </a:lnSpc>
              <a:buFontTx/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Event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075767" y="6169030"/>
            <a:ext cx="6250517" cy="273050"/>
          </a:xfrm>
        </p:spPr>
        <p:txBody>
          <a:bodyPr>
            <a:noAutofit/>
          </a:bodyPr>
          <a:lstStyle>
            <a:lvl1pPr marL="0" indent="0" algn="r">
              <a:lnSpc>
                <a:spcPts val="1400"/>
              </a:lnSpc>
              <a:buFontTx/>
              <a:buNone/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D6600E6-52D9-48F6-9289-89AE24AA95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1" y="5781489"/>
            <a:ext cx="4281684" cy="70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Aft>
                <a:spcPts val="1200"/>
              </a:spcAft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065768" y="6512710"/>
            <a:ext cx="2743200" cy="192821"/>
          </a:xfrm>
          <a:prstGeom prst="rect">
            <a:avLst/>
          </a:prstGeom>
        </p:spPr>
        <p:txBody>
          <a:bodyPr/>
          <a:lstStyle/>
          <a:p>
            <a:fld id="{A282D193-E2BE-4A66-8C8A-40C0D87BAD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399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wall&#10;&#10;Description automatically generated with low confidence">
            <a:extLst>
              <a:ext uri="{FF2B5EF4-FFF2-40B4-BE49-F238E27FC236}">
                <a16:creationId xmlns:a16="http://schemas.microsoft.com/office/drawing/2014/main" id="{1EE85210-1088-7E63-2B84-95588B0B08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6"/>
          <a:stretch/>
        </p:blipFill>
        <p:spPr>
          <a:xfrm flipH="1">
            <a:off x="0" y="5189836"/>
            <a:ext cx="12192000" cy="1668164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39438" y="5466129"/>
            <a:ext cx="5549636" cy="43767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39438" y="5957432"/>
            <a:ext cx="5549636" cy="305281"/>
          </a:xfrm>
        </p:spPr>
        <p:txBody>
          <a:bodyPr>
            <a:noAutofit/>
          </a:bodyPr>
          <a:lstStyle>
            <a:lvl1pPr marL="0" indent="0" algn="ctr">
              <a:lnSpc>
                <a:spcPts val="1800"/>
              </a:lnSpc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####@coloradohealthinstitute.org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239439" y="6269263"/>
            <a:ext cx="5549733" cy="310050"/>
          </a:xfrm>
        </p:spPr>
        <p:txBody>
          <a:bodyPr>
            <a:noAutofit/>
          </a:bodyPr>
          <a:lstStyle>
            <a:lvl1pPr marL="0" indent="0" algn="ctr">
              <a:lnSpc>
                <a:spcPts val="1800"/>
              </a:lnSpc>
              <a:buFontTx/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720.382.####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4F6E24C-C06A-EDA5-A5D2-D00509F916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910" y="4726874"/>
            <a:ext cx="3389745" cy="185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5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F2E273E-0662-4BDD-8BE4-EF47875EC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662" r="198"/>
          <a:stretch/>
        </p:blipFill>
        <p:spPr>
          <a:xfrm>
            <a:off x="0" y="0"/>
            <a:ext cx="12192000" cy="6867144"/>
          </a:xfrm>
          <a:prstGeom prst="rect">
            <a:avLst/>
          </a:prstGeom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780966" y="339455"/>
            <a:ext cx="10630069" cy="729882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Style</a:t>
            </a:r>
          </a:p>
        </p:txBody>
      </p:sp>
    </p:spTree>
    <p:extLst>
      <p:ext uri="{BB962C8B-B14F-4D97-AF65-F5344CB8AC3E}">
        <p14:creationId xmlns:p14="http://schemas.microsoft.com/office/powerpoint/2010/main" val="1412125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577DB25-2F1B-4545-9712-47C7A9421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695" r="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975986" y="357183"/>
            <a:ext cx="10240029" cy="67517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Style</a:t>
            </a:r>
          </a:p>
        </p:txBody>
      </p:sp>
    </p:spTree>
    <p:extLst>
      <p:ext uri="{BB962C8B-B14F-4D97-AF65-F5344CB8AC3E}">
        <p14:creationId xmlns:p14="http://schemas.microsoft.com/office/powerpoint/2010/main" val="327969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D4D741-C4B2-47D4-926E-B8330983080F}"/>
              </a:ext>
            </a:extLst>
          </p:cNvPr>
          <p:cNvSpPr/>
          <p:nvPr userDrawn="1"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20E8BE4-C83E-49EE-A99A-8433E90CF8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96"/>
          <a:stretch/>
        </p:blipFill>
        <p:spPr>
          <a:xfrm>
            <a:off x="2456162" y="2573940"/>
            <a:ext cx="7279676" cy="8550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24A8A6-B02A-4793-B782-6058D1C21A7B}"/>
              </a:ext>
            </a:extLst>
          </p:cNvPr>
          <p:cNvSpPr txBox="1"/>
          <p:nvPr userDrawn="1"/>
        </p:nvSpPr>
        <p:spPr>
          <a:xfrm>
            <a:off x="829056" y="3629025"/>
            <a:ext cx="10533888" cy="2796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We improve the health of all 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Coloradans through independent research, analysis, and insight 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that advance sound policies 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and decisions.</a:t>
            </a:r>
          </a:p>
        </p:txBody>
      </p:sp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70D32F64-6FA5-4203-A47A-A33900AC9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2"/>
          <a:stretch/>
        </p:blipFill>
        <p:spPr>
          <a:xfrm>
            <a:off x="0" y="-3734"/>
            <a:ext cx="121920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4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B1751B-8C1B-4D49-9078-10BA3AA49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67"/>
          <a:stretch/>
        </p:blipFill>
        <p:spPr>
          <a:xfrm>
            <a:off x="1164336" y="84641"/>
            <a:ext cx="9863328" cy="2515149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93323F3-156F-4D5A-8680-7D753114B9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528656"/>
            <a:ext cx="2743200" cy="192821"/>
          </a:xfrm>
          <a:prstGeom prst="rect">
            <a:avLst/>
          </a:prstGeom>
        </p:spPr>
        <p:txBody>
          <a:bodyPr/>
          <a:lstStyle/>
          <a:p>
            <a:fld id="{A282D193-E2BE-4A66-8C8A-40C0D87BAD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B25ED5-9D4C-4A9A-B2F7-18226C5ABCD1}"/>
              </a:ext>
            </a:extLst>
          </p:cNvPr>
          <p:cNvSpPr txBox="1"/>
          <p:nvPr userDrawn="1"/>
        </p:nvSpPr>
        <p:spPr>
          <a:xfrm>
            <a:off x="2987040" y="2932099"/>
            <a:ext cx="621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DB8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ABOUT 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BF67-3E8D-4A70-A830-E0C1BF5B17EF}"/>
              </a:ext>
            </a:extLst>
          </p:cNvPr>
          <p:cNvSpPr txBox="1"/>
          <p:nvPr userDrawn="1"/>
        </p:nvSpPr>
        <p:spPr>
          <a:xfrm>
            <a:off x="829056" y="3602736"/>
            <a:ext cx="1053388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We believe that sound evidence and solid analysis </a:t>
            </a:r>
            <a:b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lead to better health policy, and that better </a:t>
            </a:r>
            <a:b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health policy leads to healthier Coloradans. </a:t>
            </a:r>
          </a:p>
          <a:p>
            <a:pPr marL="0" marR="0" lvl="0" indent="0" algn="ctr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That is our work as Colorado’s leading nonprofit and nonpartisan health policy research group.</a:t>
            </a:r>
          </a:p>
          <a:p>
            <a:pPr marL="0" marR="0" lvl="0" indent="0" algn="ctr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And we are passionate about it.</a:t>
            </a:r>
          </a:p>
          <a:p>
            <a:endParaRPr lang="en-US" sz="3200" dirty="0">
              <a:latin typeface="Avenir Next LT Pro" panose="020B05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A72552-6AD7-45F3-9FEC-72D849A0282C}"/>
              </a:ext>
            </a:extLst>
          </p:cNvPr>
          <p:cNvSpPr/>
          <p:nvPr userDrawn="1"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1985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89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06769"/>
            <a:ext cx="10515600" cy="4770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964FF3-70CB-B948-55D2-FEB373516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96"/>
          <a:stretch/>
        </p:blipFill>
        <p:spPr>
          <a:xfrm>
            <a:off x="0" y="660400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7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DB81A"/>
        </a:buClr>
        <a:buFont typeface="Arial" panose="020B0604020202020204" pitchFamily="34" charset="0"/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DB81A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DB81A"/>
        </a:buClr>
        <a:buFont typeface="Webdings" panose="05030102010509060703" pitchFamily="18" charset="2"/>
        <a:buChar char=""/>
        <a:defRPr sz="20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FDB81A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FDB81A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0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hyperlink" Target="mailto:browna@coloradohealthinstitute.or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AAE4B14-473A-25C0-EB4D-EC9DD61886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63"/>
          <a:stretch/>
        </p:blipFill>
        <p:spPr>
          <a:xfrm>
            <a:off x="0" y="0"/>
            <a:ext cx="52959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121" y="242104"/>
            <a:ext cx="4487300" cy="221539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Fragmented Systems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of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121" y="2421798"/>
            <a:ext cx="4585774" cy="87542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Can We Ever Escape?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EC2A648-D220-A961-D01C-8E7AD20E8587}"/>
              </a:ext>
            </a:extLst>
          </p:cNvPr>
          <p:cNvSpPr txBox="1">
            <a:spLocks/>
          </p:cNvSpPr>
          <p:nvPr/>
        </p:nvSpPr>
        <p:spPr>
          <a:xfrm>
            <a:off x="380121" y="3119510"/>
            <a:ext cx="6252300" cy="422031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2"/>
                </a:solidFill>
              </a:rPr>
              <a:t>Ashlie Brown and Nicole Weber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493C123-6EA6-7856-6A3C-4B59A5F8FF20}"/>
              </a:ext>
            </a:extLst>
          </p:cNvPr>
          <p:cNvSpPr txBox="1">
            <a:spLocks/>
          </p:cNvSpPr>
          <p:nvPr/>
        </p:nvSpPr>
        <p:spPr>
          <a:xfrm>
            <a:off x="380121" y="3438406"/>
            <a:ext cx="6252137" cy="2902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DB81A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</a:rPr>
              <a:t>Colorado Health Institute</a:t>
            </a:r>
          </a:p>
        </p:txBody>
      </p:sp>
      <p:pic>
        <p:nvPicPr>
          <p:cNvPr id="16" name="Picture 15" descr="A picture containing store, sale&#10;&#10;Description automatically generated">
            <a:extLst>
              <a:ext uri="{FF2B5EF4-FFF2-40B4-BE49-F238E27FC236}">
                <a16:creationId xmlns:a16="http://schemas.microsoft.com/office/drawing/2014/main" id="{2DA9E5A4-6594-D7C7-53D4-5D6F4EEDB2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-1"/>
            <a:ext cx="6896100" cy="6882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6CB06E-5063-BDDE-76AA-88967A1EE9FB}"/>
              </a:ext>
            </a:extLst>
          </p:cNvPr>
          <p:cNvSpPr txBox="1"/>
          <p:nvPr/>
        </p:nvSpPr>
        <p:spPr>
          <a:xfrm>
            <a:off x="10477500" y="424541"/>
            <a:ext cx="148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#HIHC22</a:t>
            </a:r>
          </a:p>
        </p:txBody>
      </p:sp>
    </p:spTree>
    <p:extLst>
      <p:ext uri="{BB962C8B-B14F-4D97-AF65-F5344CB8AC3E}">
        <p14:creationId xmlns:p14="http://schemas.microsoft.com/office/powerpoint/2010/main" val="147168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7D4D9E7-E645-E32F-2058-17AF9FE91DFD}"/>
              </a:ext>
            </a:extLst>
          </p:cNvPr>
          <p:cNvSpPr txBox="1"/>
          <p:nvPr/>
        </p:nvSpPr>
        <p:spPr>
          <a:xfrm>
            <a:off x="2081943" y="964652"/>
            <a:ext cx="5497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7682B"/>
                </a:solidFill>
              </a:rPr>
              <a:t>Step 1: Build Relationships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6992FF-C3B7-B26E-6881-B3E2DAE434AF}"/>
              </a:ext>
            </a:extLst>
          </p:cNvPr>
          <p:cNvSpPr txBox="1">
            <a:spLocks/>
          </p:cNvSpPr>
          <p:nvPr/>
        </p:nvSpPr>
        <p:spPr>
          <a:xfrm>
            <a:off x="2081943" y="521833"/>
            <a:ext cx="8427960" cy="5174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Metro Denver Partnership for Health</a:t>
            </a: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F120094E-8F10-E2D1-8C03-03092CC86A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44" y="252463"/>
            <a:ext cx="1274609" cy="1423405"/>
          </a:xfrm>
          <a:prstGeom prst="rect">
            <a:avLst/>
          </a:prstGeom>
        </p:spPr>
      </p:pic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0AB0AEAE-8E5C-A5E8-9339-D52F3FC7AD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1" t="7609" r="58211" b="54503"/>
          <a:stretch/>
        </p:blipFill>
        <p:spPr>
          <a:xfrm>
            <a:off x="1882020" y="1675868"/>
            <a:ext cx="2652658" cy="2429601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05ABABD6-45BF-C485-5BA0-488D98083E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1" t="7609" r="38828" b="54503"/>
          <a:stretch/>
        </p:blipFill>
        <p:spPr>
          <a:xfrm>
            <a:off x="4814596" y="1675868"/>
            <a:ext cx="1978089" cy="2429601"/>
          </a:xfrm>
          <a:prstGeom prst="rect">
            <a:avLst/>
          </a:prstGeom>
        </p:spPr>
      </p:pic>
      <p:pic>
        <p:nvPicPr>
          <p:cNvPr id="32" name="Picture 31" descr="Logo, company name&#10;&#10;Description automatically generated">
            <a:extLst>
              <a:ext uri="{FF2B5EF4-FFF2-40B4-BE49-F238E27FC236}">
                <a16:creationId xmlns:a16="http://schemas.microsoft.com/office/drawing/2014/main" id="{8CC57786-08EF-6421-DBC1-353CEB4B69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6" t="7609" r="4758" b="54503"/>
          <a:stretch/>
        </p:blipFill>
        <p:spPr>
          <a:xfrm>
            <a:off x="7371184" y="1675868"/>
            <a:ext cx="3321698" cy="2429601"/>
          </a:xfrm>
          <a:prstGeom prst="rect">
            <a:avLst/>
          </a:prstGeom>
        </p:spPr>
      </p:pic>
      <p:pic>
        <p:nvPicPr>
          <p:cNvPr id="33" name="Picture 32" descr="Logo, company name&#10;&#10;Description automatically generated">
            <a:extLst>
              <a:ext uri="{FF2B5EF4-FFF2-40B4-BE49-F238E27FC236}">
                <a16:creationId xmlns:a16="http://schemas.microsoft.com/office/drawing/2014/main" id="{22CB97E1-076F-8B86-D247-EB2F9AB99B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1" t="45497" r="58211" b="19717"/>
          <a:stretch/>
        </p:blipFill>
        <p:spPr>
          <a:xfrm>
            <a:off x="1930253" y="4030825"/>
            <a:ext cx="2652658" cy="2230698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1CECE8D0-A977-F706-656C-824B83A17C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0" t="45497" r="35562" b="19717"/>
          <a:stretch/>
        </p:blipFill>
        <p:spPr>
          <a:xfrm>
            <a:off x="4531913" y="4030825"/>
            <a:ext cx="2652658" cy="2230698"/>
          </a:xfrm>
          <a:prstGeom prst="rect">
            <a:avLst/>
          </a:prstGeom>
        </p:spPr>
      </p:pic>
      <p:pic>
        <p:nvPicPr>
          <p:cNvPr id="35" name="Picture 34" descr="Logo, company name&#10;&#10;Description automatically generated">
            <a:extLst>
              <a:ext uri="{FF2B5EF4-FFF2-40B4-BE49-F238E27FC236}">
                <a16:creationId xmlns:a16="http://schemas.microsoft.com/office/drawing/2014/main" id="{FCB3B331-5D94-B594-3E2F-E0D5B04950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2" t="45497" r="8148" b="19717"/>
          <a:stretch/>
        </p:blipFill>
        <p:spPr>
          <a:xfrm>
            <a:off x="7763070" y="4030825"/>
            <a:ext cx="2546909" cy="223069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E7320CB-E9F6-3CCF-5C1D-4C492D4C3950}"/>
              </a:ext>
            </a:extLst>
          </p:cNvPr>
          <p:cNvSpPr/>
          <p:nvPr/>
        </p:nvSpPr>
        <p:spPr>
          <a:xfrm>
            <a:off x="914400" y="521832"/>
            <a:ext cx="862432" cy="9044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579CC36C-DAD9-50FA-1834-44C1D26B04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8" y="722546"/>
            <a:ext cx="896049" cy="55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3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0FAC446-AEFB-45C4-15E3-F694F76BC0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8D76D4B-25F7-47FA-893A-C936D1F00A75}"/>
              </a:ext>
            </a:extLst>
          </p:cNvPr>
          <p:cNvSpPr txBox="1">
            <a:spLocks/>
          </p:cNvSpPr>
          <p:nvPr/>
        </p:nvSpPr>
        <p:spPr>
          <a:xfrm>
            <a:off x="440266" y="168824"/>
            <a:ext cx="11130845" cy="429893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DB81A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A Precious Child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Adams County Health Department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Adelante Community Development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African Chamber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African Youth Advocates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Amigos de Mexico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Arapahoe County Public Health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Aurora Community Connection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Aurora Health Alliance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Aurora Mental Health Center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Benefits in Action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Blazing Cloud Consulting, LLC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Boulder County Department of Housing and Human Services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Boulder County Public Health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Broomfield County Public Health and Environment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Broomfield FISH Food Bank and Family Resource Center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Caring and Sharing Community Resources and Transformation Center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Center for African American Health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Centura Health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Chamba LLC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Cherishing Life Youth Transformation Services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Children’s Hospital Colorado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City of Aurora Office of Immigrant and Refugees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Colectiva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Colorado Access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Colorado Association of Local Public Health Officials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Colorado Black Health Collaborative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Colorado Changemakers Collective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Colorado Coalition for the Homeless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Colorado Community Health Alliance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Colorado Community Managed Care Network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Colorado Department of Public Health &amp; Environment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Community Members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Contexture/CORHIO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Council of Churches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CREA Results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Denver Department of Public Health and Environment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Denver Health and Hospital Authority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Denver Human Services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Denver Regional Council of Governments (DRCOG)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Douglas County Co-Responder Program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Douglas County Health Department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Edgewater Collective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El Centro Amistad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El Comite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El Grupo Vida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Equal Language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Family Resource Center Association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Family Voices Colorado 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First Hmong Baptist Church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HealthONE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Healthy Jeffco Alliance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Inner City Health Center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iNOW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Intercambio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Interfaith Alliance of Colorado 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Intermountain Healthcare (previously SCL Health)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Jefferson Center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Jefferson County Public Health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Kaiser Permanente Colorado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Latina Safehouse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Mile High Health Alliance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Mile High United Way (211)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Mountain Resource Center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National Jewish Health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Peak to Peak Housing and Human Services Alliance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Office of eHealth Innovation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One Colorado 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Out Boulder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Project Worthmore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Public Health Institute at Denver Health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Rocky Mountain Welcome Center 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Red Rocks Triad Early Council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Second Chance Center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Sisters of Color United for Education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Spring Institute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St. Benedict Health &amp; Healing Ministry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The Refuge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Tri-County Health Department 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UCHealth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Vuela for Health</a:t>
            </a:r>
          </a:p>
          <a:p>
            <a:pPr algn="ctr">
              <a:spcAft>
                <a:spcPts val="500"/>
              </a:spcAft>
            </a:pPr>
            <a:r>
              <a:rPr lang="en-US" sz="1550" dirty="0">
                <a:solidFill>
                  <a:schemeClr val="bg1"/>
                </a:solidFill>
              </a:rPr>
              <a:t>WellPower (previously Mental Health Center of Denver)</a:t>
            </a: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249B3784-530B-F69D-135F-21471C569E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96"/>
          <a:stretch/>
        </p:blipFill>
        <p:spPr>
          <a:xfrm>
            <a:off x="0" y="660400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3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10AB447-2992-6624-4510-E009453ACFFF}"/>
              </a:ext>
            </a:extLst>
          </p:cNvPr>
          <p:cNvGrpSpPr/>
          <p:nvPr/>
        </p:nvGrpSpPr>
        <p:grpSpPr>
          <a:xfrm>
            <a:off x="3791972" y="1379118"/>
            <a:ext cx="4187120" cy="4794569"/>
            <a:chOff x="3791972" y="1379118"/>
            <a:chExt cx="4187120" cy="479456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12F96EE-F0B0-4DF1-AC5C-0B9C053DA3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77" t="20097" r="33939" b="18889"/>
            <a:stretch/>
          </p:blipFill>
          <p:spPr>
            <a:xfrm>
              <a:off x="3791972" y="1379118"/>
              <a:ext cx="4187120" cy="479456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AED1BD-9547-17A7-1ED9-A3BE72E84A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4" t="14066" r="63248" b="80214"/>
            <a:stretch/>
          </p:blipFill>
          <p:spPr>
            <a:xfrm>
              <a:off x="6014859" y="1564470"/>
              <a:ext cx="451672" cy="449481"/>
            </a:xfrm>
            <a:prstGeom prst="rect">
              <a:avLst/>
            </a:prstGeom>
          </p:spPr>
        </p:pic>
      </p:grp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E43BBB2-B087-A574-CC74-3CD04FDD2052}"/>
              </a:ext>
            </a:extLst>
          </p:cNvPr>
          <p:cNvSpPr txBox="1">
            <a:spLocks/>
          </p:cNvSpPr>
          <p:nvPr/>
        </p:nvSpPr>
        <p:spPr>
          <a:xfrm>
            <a:off x="1701071" y="5753558"/>
            <a:ext cx="486959" cy="1546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82D193-E2BE-4A66-8C8A-40C0D87BADFE}" type="slidenum">
              <a:rPr lang="en-US" sz="900">
                <a:solidFill>
                  <a:schemeClr val="bg1"/>
                </a:solidFill>
              </a:rPr>
              <a:pPr/>
              <a:t>12</a:t>
            </a:fld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9" name="Content Placeholder 5" descr="Baseball player making leaping catch at wall">
            <a:extLst>
              <a:ext uri="{FF2B5EF4-FFF2-40B4-BE49-F238E27FC236}">
                <a16:creationId xmlns:a16="http://schemas.microsoft.com/office/drawing/2014/main" id="{DFF3FAB2-CAB3-E2FD-DF82-A4316B19AF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476">
            <a:off x="423174" y="3295929"/>
            <a:ext cx="4169200" cy="2780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Colorful strings being woven togehter">
            <a:extLst>
              <a:ext uri="{FF2B5EF4-FFF2-40B4-BE49-F238E27FC236}">
                <a16:creationId xmlns:a16="http://schemas.microsoft.com/office/drawing/2014/main" id="{56CDD467-CB5D-D050-F328-91627F9025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r="73"/>
          <a:stretch/>
        </p:blipFill>
        <p:spPr>
          <a:xfrm>
            <a:off x="7524050" y="1951452"/>
            <a:ext cx="3969417" cy="26495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913F47-C28A-3A46-FAF7-71611916CC29}"/>
              </a:ext>
            </a:extLst>
          </p:cNvPr>
          <p:cNvSpPr txBox="1"/>
          <p:nvPr/>
        </p:nvSpPr>
        <p:spPr>
          <a:xfrm>
            <a:off x="2081943" y="964652"/>
            <a:ext cx="5497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7682B"/>
                </a:solidFill>
              </a:rPr>
              <a:t>Step 2: Achieve Consensus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8A20268-3E5F-FFCA-45DE-F414BC7146B9}"/>
              </a:ext>
            </a:extLst>
          </p:cNvPr>
          <p:cNvSpPr txBox="1">
            <a:spLocks/>
          </p:cNvSpPr>
          <p:nvPr/>
        </p:nvSpPr>
        <p:spPr>
          <a:xfrm>
            <a:off x="2081943" y="521833"/>
            <a:ext cx="8427960" cy="5174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Metro Denver Partnership for Health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A3C9B991-621C-FBA8-5621-E90507F99D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41" y="186612"/>
            <a:ext cx="1274609" cy="1423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3C2905-F2D8-60F3-954C-9161736143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4535" y="1564470"/>
            <a:ext cx="3781994" cy="490985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3283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A2CE7A1-4228-65BA-97E8-6463412B0955}"/>
              </a:ext>
            </a:extLst>
          </p:cNvPr>
          <p:cNvSpPr txBox="1"/>
          <p:nvPr/>
        </p:nvSpPr>
        <p:spPr>
          <a:xfrm>
            <a:off x="6008920" y="1879176"/>
            <a:ext cx="12736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Understand</a:t>
            </a:r>
            <a:r>
              <a:rPr lang="en-US" sz="1050" dirty="0">
                <a:solidFill>
                  <a:schemeClr val="bg1"/>
                </a:solidFill>
              </a:rPr>
              <a:t> community needs using feedback from stakeholders</a:t>
            </a:r>
          </a:p>
          <a:p>
            <a:endParaRPr lang="en-US" sz="10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DD3607-9C4D-EDC7-58F1-043D53DD2B25}"/>
              </a:ext>
            </a:extLst>
          </p:cNvPr>
          <p:cNvSpPr txBox="1"/>
          <p:nvPr/>
        </p:nvSpPr>
        <p:spPr>
          <a:xfrm>
            <a:off x="7064833" y="4850318"/>
            <a:ext cx="12736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050" b="1" dirty="0">
                <a:solidFill>
                  <a:schemeClr val="bg1"/>
                </a:solidFill>
              </a:rPr>
              <a:t>Work with </a:t>
            </a:r>
            <a:r>
              <a:rPr lang="en-US" sz="1050" dirty="0">
                <a:solidFill>
                  <a:schemeClr val="bg1"/>
                </a:solidFill>
              </a:rPr>
              <a:t>Ambassadors </a:t>
            </a:r>
            <a:br>
              <a:rPr lang="en-US" sz="1050" dirty="0">
                <a:solidFill>
                  <a:schemeClr val="bg1"/>
                </a:solidFill>
              </a:rPr>
            </a:br>
            <a:r>
              <a:rPr lang="en-US" sz="1050" dirty="0">
                <a:solidFill>
                  <a:schemeClr val="bg1"/>
                </a:solidFill>
              </a:rPr>
              <a:t>to develop strategies and implement activities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BFCFEE-018C-1069-7E87-A436D17E1410}"/>
              </a:ext>
            </a:extLst>
          </p:cNvPr>
          <p:cNvSpPr txBox="1"/>
          <p:nvPr/>
        </p:nvSpPr>
        <p:spPr>
          <a:xfrm>
            <a:off x="4839674" y="4620938"/>
            <a:ext cx="14369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050" b="1" dirty="0">
                <a:solidFill>
                  <a:schemeClr val="bg1"/>
                </a:solidFill>
              </a:rPr>
              <a:t>Support</a:t>
            </a:r>
            <a:r>
              <a:rPr lang="en-US" sz="1050" dirty="0">
                <a:solidFill>
                  <a:schemeClr val="bg1"/>
                </a:solidFill>
              </a:rPr>
              <a:t> Ambassador activities through individual meetings, trainings, and communities </a:t>
            </a:r>
            <a:br>
              <a:rPr lang="en-US" sz="1050" dirty="0">
                <a:solidFill>
                  <a:schemeClr val="bg1"/>
                </a:solidFill>
              </a:rPr>
            </a:br>
            <a:r>
              <a:rPr lang="en-US" sz="1050" dirty="0">
                <a:solidFill>
                  <a:schemeClr val="bg1"/>
                </a:solidFill>
              </a:rPr>
              <a:t>of practice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FFAB6-11B1-462F-C54B-14227D016CD2}"/>
              </a:ext>
            </a:extLst>
          </p:cNvPr>
          <p:cNvSpPr txBox="1"/>
          <p:nvPr/>
        </p:nvSpPr>
        <p:spPr>
          <a:xfrm>
            <a:off x="4241235" y="3194881"/>
            <a:ext cx="143691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050" b="1" dirty="0">
                <a:solidFill>
                  <a:schemeClr val="bg1"/>
                </a:solidFill>
              </a:rPr>
              <a:t>Evaluate </a:t>
            </a:r>
            <a:r>
              <a:rPr lang="en-US" sz="1050" dirty="0">
                <a:solidFill>
                  <a:schemeClr val="bg1"/>
                </a:solidFill>
              </a:rPr>
              <a:t>program using outcomes important to community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95143C-7BC8-FE70-A5FF-E93A56B36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02525">
            <a:off x="552614" y="2045723"/>
            <a:ext cx="3191984" cy="4112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11EA63-5312-2AC2-E2A5-D934EC092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128">
            <a:off x="6087410" y="2318463"/>
            <a:ext cx="2983569" cy="3890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 descr="A child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64242A87-BE74-213D-EDFB-CEAEB88E4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24">
            <a:off x="3861604" y="1734320"/>
            <a:ext cx="2057570" cy="4115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DD6B16-221F-6BAF-5A88-2C03D39F32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64156">
            <a:off x="8566008" y="1539989"/>
            <a:ext cx="3202130" cy="4210030"/>
          </a:xfrm>
          <a:prstGeom prst="rect">
            <a:avLst/>
          </a:prstGeom>
          <a:effectLst>
            <a:outerShdw blurRad="50800" dist="114300" dir="2400000" algn="ctr" rotWithShape="0">
              <a:schemeClr val="bg2">
                <a:lumMod val="25000"/>
                <a:alpha val="3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E78EB0-B8BF-CC2A-9AAC-C11F0DD368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03"/>
          <a:stretch/>
        </p:blipFill>
        <p:spPr>
          <a:xfrm>
            <a:off x="0" y="6487886"/>
            <a:ext cx="12192000" cy="370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3D55CF-3A4C-E435-257D-24E6F94F22E4}"/>
              </a:ext>
            </a:extLst>
          </p:cNvPr>
          <p:cNvSpPr txBox="1"/>
          <p:nvPr/>
        </p:nvSpPr>
        <p:spPr>
          <a:xfrm>
            <a:off x="2081943" y="964652"/>
            <a:ext cx="5497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7682B"/>
                </a:solidFill>
              </a:rPr>
              <a:t>Step 3: Implement Decisions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626EDDF-9DA3-FD99-7CB4-6242D7E1A149}"/>
              </a:ext>
            </a:extLst>
          </p:cNvPr>
          <p:cNvSpPr txBox="1">
            <a:spLocks/>
          </p:cNvSpPr>
          <p:nvPr/>
        </p:nvSpPr>
        <p:spPr>
          <a:xfrm>
            <a:off x="2081943" y="521833"/>
            <a:ext cx="8427960" cy="5174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Metro Denver Partnership for Health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748A3E7-D23D-6C30-75A5-92E0F40399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88" y="202522"/>
            <a:ext cx="1274609" cy="142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7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4F634936-C6C1-03E7-4521-3AC1DDFBCA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5" b="13366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DE6CE05F-9D79-9780-80B1-596CAC400D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282D193-E2BE-4A66-8C8A-40C0D87BADFE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07CE480-E4ED-741D-8FBC-733813C8469B}"/>
              </a:ext>
            </a:extLst>
          </p:cNvPr>
          <p:cNvGrpSpPr/>
          <p:nvPr/>
        </p:nvGrpSpPr>
        <p:grpSpPr>
          <a:xfrm>
            <a:off x="1391118" y="1134429"/>
            <a:ext cx="9159766" cy="4589141"/>
            <a:chOff x="1391118" y="1134429"/>
            <a:chExt cx="9159766" cy="45891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8A0F335-5C34-F80C-4949-C00F398A90F4}"/>
                </a:ext>
              </a:extLst>
            </p:cNvPr>
            <p:cNvSpPr/>
            <p:nvPr/>
          </p:nvSpPr>
          <p:spPr>
            <a:xfrm>
              <a:off x="1391118" y="1134429"/>
              <a:ext cx="9159766" cy="4589141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38100">
              <a:solidFill>
                <a:srgbClr val="FDB8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6EA7DD-E224-F7DD-D02B-6D5DFD2E6DEF}"/>
                </a:ext>
              </a:extLst>
            </p:cNvPr>
            <p:cNvSpPr txBox="1"/>
            <p:nvPr/>
          </p:nvSpPr>
          <p:spPr>
            <a:xfrm>
              <a:off x="1752970" y="1278952"/>
              <a:ext cx="85989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Integrated Systems of Care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D68F178-99EB-A49C-8405-93B4DA7C0B64}"/>
              </a:ext>
            </a:extLst>
          </p:cNvPr>
          <p:cNvSpPr txBox="1"/>
          <p:nvPr/>
        </p:nvSpPr>
        <p:spPr>
          <a:xfrm>
            <a:off x="1752970" y="2215300"/>
            <a:ext cx="847734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4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Colorado’s leaders know how to make efficient and effective decisions together.</a:t>
            </a:r>
          </a:p>
          <a:p>
            <a:pPr marL="285750" indent="-285750">
              <a:lnSpc>
                <a:spcPts val="34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Colorado makes smart investments to ensure accessibility and capacity of services.</a:t>
            </a:r>
          </a:p>
          <a:p>
            <a:pPr marL="285750" indent="-285750">
              <a:lnSpc>
                <a:spcPts val="34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People can connect to the care and services they need.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0A52A84D-4848-8B66-3BAF-CE910E93EF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96"/>
          <a:stretch/>
        </p:blipFill>
        <p:spPr>
          <a:xfrm>
            <a:off x="0" y="6604000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6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86583E-43D5-7968-781B-3DDB5AA2BB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03"/>
          <a:stretch/>
        </p:blipFill>
        <p:spPr>
          <a:xfrm>
            <a:off x="0" y="6487886"/>
            <a:ext cx="12192000" cy="370114"/>
          </a:xfrm>
          <a:prstGeom prst="rect">
            <a:avLst/>
          </a:prstGeom>
        </p:spPr>
      </p:pic>
      <p:pic>
        <p:nvPicPr>
          <p:cNvPr id="31" name="Picture 30" descr="A picture containing logo&#10;&#10;Description automatically generated">
            <a:extLst>
              <a:ext uri="{FF2B5EF4-FFF2-40B4-BE49-F238E27FC236}">
                <a16:creationId xmlns:a16="http://schemas.microsoft.com/office/drawing/2014/main" id="{AC7D98DC-7938-880D-7894-E81BF855F9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0" b="18611"/>
          <a:stretch/>
        </p:blipFill>
        <p:spPr>
          <a:xfrm>
            <a:off x="1241261" y="4774152"/>
            <a:ext cx="783035" cy="82928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372C1-7D29-E6F4-C9E4-9A4FD5D3F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2D193-E2BE-4A66-8C8A-40C0D87BADFE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3BFCF9-6CD1-9240-0F8F-984A89D00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319406"/>
            <a:ext cx="6431280" cy="1128394"/>
          </a:xfrm>
        </p:spPr>
        <p:txBody>
          <a:bodyPr>
            <a:normAutofit/>
          </a:bodyPr>
          <a:lstStyle/>
          <a:p>
            <a:pPr>
              <a:lnSpc>
                <a:spcPts val="3840"/>
              </a:lnSpc>
            </a:pP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Long Have </a:t>
            </a:r>
            <a:r>
              <a:rPr lang="en-US" sz="3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</a:t>
            </a: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Been on This Journey?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3FC8CFC-D621-EB52-ED6D-16492F3FC0AA}"/>
              </a:ext>
            </a:extLst>
          </p:cNvPr>
          <p:cNvSpPr txBox="1">
            <a:spLocks/>
          </p:cNvSpPr>
          <p:nvPr/>
        </p:nvSpPr>
        <p:spPr>
          <a:xfrm>
            <a:off x="2042158" y="1727995"/>
            <a:ext cx="4739641" cy="4784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DB81A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Aft>
                <a:spcPts val="3600"/>
              </a:spcAft>
            </a:pPr>
            <a:r>
              <a:rPr lang="en-US" dirty="0"/>
              <a:t>0 years</a:t>
            </a:r>
          </a:p>
          <a:p>
            <a:pPr>
              <a:lnSpc>
                <a:spcPts val="2800"/>
              </a:lnSpc>
              <a:spcAft>
                <a:spcPts val="3600"/>
              </a:spcAft>
            </a:pPr>
            <a:r>
              <a:rPr lang="en-US" dirty="0"/>
              <a:t>1 year</a:t>
            </a:r>
          </a:p>
          <a:p>
            <a:pPr>
              <a:lnSpc>
                <a:spcPts val="2800"/>
              </a:lnSpc>
              <a:spcAft>
                <a:spcPts val="3600"/>
              </a:spcAft>
            </a:pPr>
            <a:r>
              <a:rPr lang="en-US" dirty="0"/>
              <a:t>2 years</a:t>
            </a:r>
          </a:p>
          <a:p>
            <a:pPr>
              <a:lnSpc>
                <a:spcPts val="2800"/>
              </a:lnSpc>
              <a:spcAft>
                <a:spcPts val="3600"/>
              </a:spcAft>
            </a:pPr>
            <a:r>
              <a:rPr lang="en-US" dirty="0"/>
              <a:t>3 years</a:t>
            </a:r>
          </a:p>
          <a:p>
            <a:pPr>
              <a:lnSpc>
                <a:spcPts val="2800"/>
              </a:lnSpc>
              <a:spcAft>
                <a:spcPts val="3600"/>
              </a:spcAft>
            </a:pPr>
            <a:r>
              <a:rPr lang="en-US" dirty="0"/>
              <a:t>4 years</a:t>
            </a:r>
          </a:p>
          <a:p>
            <a:pPr>
              <a:lnSpc>
                <a:spcPts val="2800"/>
              </a:lnSpc>
              <a:spcAft>
                <a:spcPts val="3600"/>
              </a:spcAft>
            </a:pPr>
            <a:r>
              <a:rPr lang="en-US" dirty="0"/>
              <a:t>5+ years</a:t>
            </a:r>
          </a:p>
        </p:txBody>
      </p:sp>
      <p:pic>
        <p:nvPicPr>
          <p:cNvPr id="2" name="IMG_6517">
            <a:hlinkClick r:id="" action="ppaction://media"/>
            <a:extLst>
              <a:ext uri="{FF2B5EF4-FFF2-40B4-BE49-F238E27FC236}">
                <a16:creationId xmlns:a16="http://schemas.microsoft.com/office/drawing/2014/main" id="{C2FE6BB3-55EE-6734-8CBD-5B5156184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39636" y="0"/>
            <a:ext cx="3886200" cy="6858000"/>
          </a:xfrm>
          <a:prstGeom prst="rect">
            <a:avLst/>
          </a:prstGeom>
        </p:spPr>
      </p:pic>
      <p:pic>
        <p:nvPicPr>
          <p:cNvPr id="25" name="Picture 24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23821BA1-8EBF-7A5E-E101-BAE3F310AE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01"/>
          <a:stretch/>
        </p:blipFill>
        <p:spPr>
          <a:xfrm>
            <a:off x="1259123" y="1529120"/>
            <a:ext cx="783034" cy="706080"/>
          </a:xfrm>
          <a:prstGeom prst="rect">
            <a:avLst/>
          </a:prstGeom>
        </p:spPr>
      </p:pic>
      <p:pic>
        <p:nvPicPr>
          <p:cNvPr id="26" name="Picture 25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97708645-17F0-7E2D-3FE5-EB2EA8D673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" t="13900" r="-4506" b="69151"/>
          <a:stretch/>
        </p:blipFill>
        <p:spPr>
          <a:xfrm>
            <a:off x="1259123" y="2235200"/>
            <a:ext cx="783034" cy="861078"/>
          </a:xfrm>
          <a:prstGeom prst="rect">
            <a:avLst/>
          </a:prstGeom>
        </p:spPr>
      </p:pic>
      <p:pic>
        <p:nvPicPr>
          <p:cNvPr id="27" name="Picture 26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C9A19F79-245A-3FE6-E16C-7B172BDA44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5" b="52149"/>
          <a:stretch/>
        </p:blipFill>
        <p:spPr>
          <a:xfrm>
            <a:off x="1259123" y="3053740"/>
            <a:ext cx="783034" cy="895421"/>
          </a:xfrm>
          <a:prstGeom prst="rect">
            <a:avLst/>
          </a:prstGeom>
        </p:spPr>
      </p:pic>
      <p:pic>
        <p:nvPicPr>
          <p:cNvPr id="28" name="Picture 27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EFB39588-82FE-9557-B287-95080A6ABB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4" b="980"/>
          <a:stretch/>
        </p:blipFill>
        <p:spPr>
          <a:xfrm>
            <a:off x="1259123" y="5486328"/>
            <a:ext cx="783034" cy="895421"/>
          </a:xfrm>
          <a:prstGeom prst="rect">
            <a:avLst/>
          </a:prstGeom>
        </p:spPr>
      </p:pic>
      <p:pic>
        <p:nvPicPr>
          <p:cNvPr id="29" name="Picture 28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674ED959-FDEF-903D-847A-B3933C099F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5" b="36702"/>
          <a:stretch/>
        </p:blipFill>
        <p:spPr>
          <a:xfrm>
            <a:off x="1259123" y="3996176"/>
            <a:ext cx="783034" cy="78105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6E82885-4346-ADDA-5E74-A21FE6AA1E14}"/>
              </a:ext>
            </a:extLst>
          </p:cNvPr>
          <p:cNvSpPr/>
          <p:nvPr/>
        </p:nvSpPr>
        <p:spPr>
          <a:xfrm>
            <a:off x="10668000" y="0"/>
            <a:ext cx="1524000" cy="6512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62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repeatCount="200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46EC2-B26B-9093-2F91-138FE9E5F592}"/>
              </a:ext>
            </a:extLst>
          </p:cNvPr>
          <p:cNvSpPr txBox="1">
            <a:spLocks/>
          </p:cNvSpPr>
          <p:nvPr/>
        </p:nvSpPr>
        <p:spPr>
          <a:xfrm>
            <a:off x="876300" y="375358"/>
            <a:ext cx="10439400" cy="776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DB81A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3600"/>
              </a:spcAft>
            </a:pPr>
            <a:r>
              <a:rPr lang="en-US" sz="4400" b="1" dirty="0">
                <a:latin typeface="+mn-lt"/>
              </a:rPr>
              <a:t>Work Together to Solve</a:t>
            </a:r>
            <a:br>
              <a:rPr lang="en-US" sz="4400" b="1" dirty="0">
                <a:latin typeface="+mn-lt"/>
              </a:rPr>
            </a:br>
            <a:r>
              <a:rPr lang="en-US" sz="4400" b="1" dirty="0">
                <a:latin typeface="+mn-lt"/>
              </a:rPr>
              <a:t> Three Puzzles to …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DB17441-2B48-37C3-686D-AA5BCE6F61A4}"/>
              </a:ext>
            </a:extLst>
          </p:cNvPr>
          <p:cNvSpPr txBox="1">
            <a:spLocks/>
          </p:cNvSpPr>
          <p:nvPr/>
        </p:nvSpPr>
        <p:spPr>
          <a:xfrm>
            <a:off x="6096000" y="5511359"/>
            <a:ext cx="5760965" cy="646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DB81A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600"/>
              </a:spcAft>
            </a:pPr>
            <a:r>
              <a:rPr lang="en-US" sz="4000" b="1" dirty="0">
                <a:latin typeface="+mn-lt"/>
              </a:rPr>
              <a:t>… and go to lunch!</a:t>
            </a:r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7A24707-351C-1DBD-7949-26ED97A2D6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03"/>
          <a:stretch/>
        </p:blipFill>
        <p:spPr>
          <a:xfrm>
            <a:off x="0" y="6487886"/>
            <a:ext cx="12192000" cy="370114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1712258-B939-BD46-8EA2-0F2F27AC63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" t="19669" r="11364" b="50000"/>
          <a:stretch/>
        </p:blipFill>
        <p:spPr>
          <a:xfrm>
            <a:off x="335035" y="1861016"/>
            <a:ext cx="11741101" cy="189048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954E5BB-0DAD-ED3A-E82C-4E6F5CB62D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" t="49338" r="11364" b="20331"/>
          <a:stretch/>
        </p:blipFill>
        <p:spPr>
          <a:xfrm>
            <a:off x="117070" y="3500046"/>
            <a:ext cx="11741101" cy="189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3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women sitting at a table with a board game&#10;&#10;Description automatically generated with medium confidence">
            <a:extLst>
              <a:ext uri="{FF2B5EF4-FFF2-40B4-BE49-F238E27FC236}">
                <a16:creationId xmlns:a16="http://schemas.microsoft.com/office/drawing/2014/main" id="{A77738B1-0583-344A-2AB5-3001056AB1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t="14975" r="7791" b="19034"/>
          <a:stretch/>
        </p:blipFill>
        <p:spPr>
          <a:xfrm>
            <a:off x="0" y="-1"/>
            <a:ext cx="12191999" cy="6734629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8FF15FE-3B7F-C7F6-C913-35F986E86F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96"/>
          <a:stretch/>
        </p:blipFill>
        <p:spPr>
          <a:xfrm>
            <a:off x="0" y="6604000"/>
            <a:ext cx="12192000" cy="254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80F52B7-C25D-81BA-5A69-B61033293F53}"/>
              </a:ext>
            </a:extLst>
          </p:cNvPr>
          <p:cNvSpPr/>
          <p:nvPr/>
        </p:nvSpPr>
        <p:spPr>
          <a:xfrm>
            <a:off x="576262" y="2570508"/>
            <a:ext cx="3306553" cy="1753931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8A83A5-70DD-219C-40A1-67FB20E55A2B}"/>
              </a:ext>
            </a:extLst>
          </p:cNvPr>
          <p:cNvSpPr/>
          <p:nvPr/>
        </p:nvSpPr>
        <p:spPr>
          <a:xfrm>
            <a:off x="4367631" y="4243251"/>
            <a:ext cx="3477468" cy="1576978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85157F-742B-051C-8CA0-C97A08C9B529}"/>
              </a:ext>
            </a:extLst>
          </p:cNvPr>
          <p:cNvSpPr/>
          <p:nvPr/>
        </p:nvSpPr>
        <p:spPr>
          <a:xfrm>
            <a:off x="8621486" y="3355696"/>
            <a:ext cx="3070482" cy="1881132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A80BD6-C748-111D-B148-554BA8C083AF}"/>
              </a:ext>
            </a:extLst>
          </p:cNvPr>
          <p:cNvSpPr txBox="1">
            <a:spLocks/>
          </p:cNvSpPr>
          <p:nvPr/>
        </p:nvSpPr>
        <p:spPr>
          <a:xfrm>
            <a:off x="8779829" y="3495721"/>
            <a:ext cx="2619558" cy="867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DB81A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Suman</a:t>
            </a:r>
            <a:r>
              <a:rPr lang="en-US" sz="2400" dirty="0">
                <a:solidFill>
                  <a:schemeClr val="bg1"/>
                </a:solidFill>
              </a:rPr>
              <a:t> Mathur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500D019-722A-C6A1-A391-12751BCC59A2}"/>
              </a:ext>
            </a:extLst>
          </p:cNvPr>
          <p:cNvSpPr txBox="1">
            <a:spLocks/>
          </p:cNvSpPr>
          <p:nvPr/>
        </p:nvSpPr>
        <p:spPr>
          <a:xfrm>
            <a:off x="8819060" y="4008821"/>
            <a:ext cx="2619558" cy="1066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DB81A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Early Childhood Comprehensive Systems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Accountable Care Collaborative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CF10EF-1607-ACC0-F5CC-B05327CD3791}"/>
              </a:ext>
            </a:extLst>
          </p:cNvPr>
          <p:cNvSpPr txBox="1">
            <a:spLocks/>
          </p:cNvSpPr>
          <p:nvPr/>
        </p:nvSpPr>
        <p:spPr>
          <a:xfrm>
            <a:off x="776787" y="2777248"/>
            <a:ext cx="3842629" cy="867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DB81A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Kirsti </a:t>
            </a:r>
            <a:r>
              <a:rPr lang="en-US" sz="2400" dirty="0">
                <a:solidFill>
                  <a:schemeClr val="bg1"/>
                </a:solidFill>
              </a:rPr>
              <a:t>Klaverkamp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294A3DA-55BC-7D0A-4D1F-CA640CB1788C}"/>
              </a:ext>
            </a:extLst>
          </p:cNvPr>
          <p:cNvSpPr txBox="1">
            <a:spLocks/>
          </p:cNvSpPr>
          <p:nvPr/>
        </p:nvSpPr>
        <p:spPr>
          <a:xfrm>
            <a:off x="792613" y="3283240"/>
            <a:ext cx="2668003" cy="1066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DB81A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indent="-115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Social-Health Information Exchange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Care Coordination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6990E-22E2-674B-F62C-926DE24B9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061" y="4436686"/>
            <a:ext cx="2827918" cy="867801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Nina</a:t>
            </a:r>
            <a:r>
              <a:rPr lang="en-US" sz="2400" dirty="0">
                <a:solidFill>
                  <a:schemeClr val="bg1"/>
                </a:solidFill>
              </a:rPr>
              <a:t> Bastian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1E7FFF0-D44D-B6C2-D382-2DAA0DA027C2}"/>
              </a:ext>
            </a:extLst>
          </p:cNvPr>
          <p:cNvSpPr txBox="1">
            <a:spLocks/>
          </p:cNvSpPr>
          <p:nvPr/>
        </p:nvSpPr>
        <p:spPr>
          <a:xfrm>
            <a:off x="4636679" y="4960679"/>
            <a:ext cx="3260646" cy="86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DB81A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Health Information Technology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Payment Reform</a:t>
            </a:r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83EF0C19-CE34-B666-6C60-1776CD8F03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4" y="160571"/>
            <a:ext cx="4365892" cy="194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4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6" grpId="0"/>
      <p:bldP spid="12" grpId="0"/>
      <p:bldP spid="5" grpId="0"/>
      <p:bldP spid="11" grpId="0"/>
      <p:bldP spid="3" grpId="0" build="p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device, compass, meter&#10;&#10;Description automatically generated">
            <a:extLst>
              <a:ext uri="{FF2B5EF4-FFF2-40B4-BE49-F238E27FC236}">
                <a16:creationId xmlns:a16="http://schemas.microsoft.com/office/drawing/2014/main" id="{DF232278-DECB-A170-BB8F-7800D11E44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200B0B-1E04-6EB1-C766-3287DD40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14" y="85321"/>
            <a:ext cx="10919860" cy="1174916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Puzzle #1: Build Relationships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921D4-7A38-26C8-F409-C2343FCCFDA4}"/>
              </a:ext>
            </a:extLst>
          </p:cNvPr>
          <p:cNvSpPr txBox="1"/>
          <p:nvPr/>
        </p:nvSpPr>
        <p:spPr>
          <a:xfrm>
            <a:off x="662541" y="1150238"/>
            <a:ext cx="898706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FDB81A"/>
                </a:solidFill>
              </a:rPr>
              <a:t>Your Task: </a:t>
            </a:r>
          </a:p>
          <a:p>
            <a:pPr marL="285750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Find a partner (or two!) you don’t know</a:t>
            </a:r>
          </a:p>
          <a:p>
            <a:pPr marL="285750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Add up your combined years of experience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working to integrate systems of care</a:t>
            </a:r>
          </a:p>
          <a:p>
            <a:pPr marL="285750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Get to know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5 minutes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9B5140-D507-AA4A-683B-4D590685082B}"/>
              </a:ext>
            </a:extLst>
          </p:cNvPr>
          <p:cNvSpPr txBox="1"/>
          <p:nvPr/>
        </p:nvSpPr>
        <p:spPr>
          <a:xfrm>
            <a:off x="662541" y="4396776"/>
            <a:ext cx="11246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DB81A"/>
                </a:solidFill>
              </a:rPr>
              <a:t>Your Goal: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A combined total of 5+ years of experience in each group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09BBC7-E58F-8336-65E1-7E68A35BB834}"/>
              </a:ext>
            </a:extLst>
          </p:cNvPr>
          <p:cNvSpPr txBox="1"/>
          <p:nvPr/>
        </p:nvSpPr>
        <p:spPr>
          <a:xfrm>
            <a:off x="662540" y="5455102"/>
            <a:ext cx="10710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DB81A"/>
                </a:solidFill>
              </a:rPr>
              <a:t>Virtual Attendees: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Stay tuned!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You will be put in a group with other Zoom attendees.</a:t>
            </a:r>
          </a:p>
        </p:txBody>
      </p:sp>
    </p:spTree>
    <p:extLst>
      <p:ext uri="{BB962C8B-B14F-4D97-AF65-F5344CB8AC3E}">
        <p14:creationId xmlns:p14="http://schemas.microsoft.com/office/powerpoint/2010/main" val="1802518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0FA310-EC88-5C14-F0BF-04CE7D935AA4}"/>
              </a:ext>
            </a:extLst>
          </p:cNvPr>
          <p:cNvSpPr txBox="1"/>
          <p:nvPr/>
        </p:nvSpPr>
        <p:spPr>
          <a:xfrm>
            <a:off x="3221146" y="3107115"/>
            <a:ext cx="58868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Puzzle #1: Build Relationships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Partner up for a combined 5 years of experience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87843F-E99D-1D9B-ACB8-13322D527FC9}"/>
              </a:ext>
            </a:extLst>
          </p:cNvPr>
          <p:cNvSpPr txBox="1"/>
          <p:nvPr/>
        </p:nvSpPr>
        <p:spPr>
          <a:xfrm>
            <a:off x="1940998" y="4684455"/>
            <a:ext cx="38294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chemeClr val="bg1"/>
                </a:solidFill>
              </a:rPr>
              <a:t>Partners with 1-5 years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Share what you are working 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1857B8-2E12-2DB1-E8C1-DBC09E37771D}"/>
              </a:ext>
            </a:extLst>
          </p:cNvPr>
          <p:cNvSpPr txBox="1"/>
          <p:nvPr/>
        </p:nvSpPr>
        <p:spPr>
          <a:xfrm>
            <a:off x="6843725" y="4684455"/>
            <a:ext cx="2985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chemeClr val="bg1"/>
                </a:solidFill>
              </a:rPr>
              <a:t>Partners with 0 years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Ask your top 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6AA4BA-9FF0-368B-94A5-547B31489103}"/>
              </a:ext>
            </a:extLst>
          </p:cNvPr>
          <p:cNvSpPr txBox="1"/>
          <p:nvPr/>
        </p:nvSpPr>
        <p:spPr>
          <a:xfrm>
            <a:off x="3598985" y="821889"/>
            <a:ext cx="46423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chemeClr val="bg1"/>
                </a:solidFill>
              </a:rPr>
              <a:t>05:00</a:t>
            </a:r>
          </a:p>
        </p:txBody>
      </p:sp>
    </p:spTree>
    <p:extLst>
      <p:ext uri="{BB962C8B-B14F-4D97-AF65-F5344CB8AC3E}">
        <p14:creationId xmlns:p14="http://schemas.microsoft.com/office/powerpoint/2010/main" val="483123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table, sitting, person&#10;&#10;Description automatically generated">
            <a:extLst>
              <a:ext uri="{FF2B5EF4-FFF2-40B4-BE49-F238E27FC236}">
                <a16:creationId xmlns:a16="http://schemas.microsoft.com/office/drawing/2014/main" id="{78BA0598-7C63-A813-1979-0801902850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3" t="19362" r="7666" b="21601"/>
          <a:stretch/>
        </p:blipFill>
        <p:spPr>
          <a:xfrm>
            <a:off x="0" y="-18661"/>
            <a:ext cx="12192000" cy="664339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705CFA8-DBA2-1F49-913E-872427CB60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" y="84130"/>
            <a:ext cx="6998853" cy="148197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63A1EE7-5B87-C0C7-53B0-62489E1265FD}"/>
              </a:ext>
            </a:extLst>
          </p:cNvPr>
          <p:cNvGrpSpPr/>
          <p:nvPr/>
        </p:nvGrpSpPr>
        <p:grpSpPr>
          <a:xfrm>
            <a:off x="-174172" y="4949370"/>
            <a:ext cx="4357129" cy="992520"/>
            <a:chOff x="0" y="5109027"/>
            <a:chExt cx="4357129" cy="99252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C7AE47E-CE0A-3899-9AAA-E945ACDB3286}"/>
                </a:ext>
              </a:extLst>
            </p:cNvPr>
            <p:cNvSpPr/>
            <p:nvPr/>
          </p:nvSpPr>
          <p:spPr>
            <a:xfrm>
              <a:off x="0" y="5109027"/>
              <a:ext cx="4339771" cy="740229"/>
            </a:xfrm>
            <a:prstGeom prst="rect">
              <a:avLst/>
            </a:prstGeom>
            <a:solidFill>
              <a:srgbClr val="00000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1ACF10EF-1607-ACC0-F5CC-B05327CD3791}"/>
                </a:ext>
              </a:extLst>
            </p:cNvPr>
            <p:cNvSpPr txBox="1">
              <a:spLocks/>
            </p:cNvSpPr>
            <p:nvPr/>
          </p:nvSpPr>
          <p:spPr>
            <a:xfrm>
              <a:off x="1389139" y="5210629"/>
              <a:ext cx="2967990" cy="89091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DB81A"/>
                </a:buClr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DB81A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DB81A"/>
                </a:buClr>
                <a:buFont typeface="Webdings" panose="05030102010509060703" pitchFamily="18" charset="2"/>
                <a:buChar char="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DB81A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DB81A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bg1"/>
                  </a:solidFill>
                </a:rPr>
                <a:t>Nicole </a:t>
              </a:r>
              <a:r>
                <a:rPr lang="en-US" dirty="0">
                  <a:solidFill>
                    <a:schemeClr val="bg1"/>
                  </a:solidFill>
                </a:rPr>
                <a:t>Weber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CE6C71-02A5-2618-6E3B-BBB3BE5A17DB}"/>
              </a:ext>
            </a:extLst>
          </p:cNvPr>
          <p:cNvGrpSpPr/>
          <p:nvPr/>
        </p:nvGrpSpPr>
        <p:grpSpPr>
          <a:xfrm>
            <a:off x="7910286" y="3736937"/>
            <a:ext cx="4316430" cy="978006"/>
            <a:chOff x="7910286" y="3736937"/>
            <a:chExt cx="4316430" cy="9780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ABFB26B-5DB5-CECC-2641-FC47C134B484}"/>
                </a:ext>
              </a:extLst>
            </p:cNvPr>
            <p:cNvSpPr/>
            <p:nvPr/>
          </p:nvSpPr>
          <p:spPr>
            <a:xfrm>
              <a:off x="7910286" y="3736937"/>
              <a:ext cx="4316430" cy="740229"/>
            </a:xfrm>
            <a:prstGeom prst="rect">
              <a:avLst/>
            </a:prstGeom>
            <a:solidFill>
              <a:srgbClr val="00000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C2DBA2C0-AB56-22B7-7DFD-53F95D77CA68}"/>
                </a:ext>
              </a:extLst>
            </p:cNvPr>
            <p:cNvSpPr txBox="1">
              <a:spLocks/>
            </p:cNvSpPr>
            <p:nvPr/>
          </p:nvSpPr>
          <p:spPr>
            <a:xfrm>
              <a:off x="8040914" y="3824025"/>
              <a:ext cx="4185802" cy="89091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DB81A"/>
                </a:buClr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DB81A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DB81A"/>
                </a:buClr>
                <a:buFont typeface="Webdings" panose="05030102010509060703" pitchFamily="18" charset="2"/>
                <a:buChar char="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DB81A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DB81A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bg1"/>
                  </a:solidFill>
                </a:rPr>
                <a:t>Ashlie </a:t>
              </a:r>
              <a:r>
                <a:rPr lang="en-US" dirty="0">
                  <a:solidFill>
                    <a:schemeClr val="bg1"/>
                  </a:solidFill>
                </a:rPr>
                <a:t>Brown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080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evice, compass, meter&#10;&#10;Description automatically generated">
            <a:extLst>
              <a:ext uri="{FF2B5EF4-FFF2-40B4-BE49-F238E27FC236}">
                <a16:creationId xmlns:a16="http://schemas.microsoft.com/office/drawing/2014/main" id="{E5C52067-EF89-955B-2E15-17D9BED1C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1FC45F-4D37-82F9-A5A5-E13565E4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31" y="3084024"/>
            <a:ext cx="7315200" cy="689951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Report Out</a:t>
            </a:r>
          </a:p>
        </p:txBody>
      </p:sp>
    </p:spTree>
    <p:extLst>
      <p:ext uri="{BB962C8B-B14F-4D97-AF65-F5344CB8AC3E}">
        <p14:creationId xmlns:p14="http://schemas.microsoft.com/office/powerpoint/2010/main" val="2090063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device, compass, meter&#10;&#10;Description automatically generated">
            <a:extLst>
              <a:ext uri="{FF2B5EF4-FFF2-40B4-BE49-F238E27FC236}">
                <a16:creationId xmlns:a16="http://schemas.microsoft.com/office/drawing/2014/main" id="{2862C014-98BF-BFB1-6B88-07D32F606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200B0B-1E04-6EB1-C766-3287DD40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85601"/>
            <a:ext cx="10866120" cy="1174916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Puzzle #2: Achieve Consensus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921D4-7A38-26C8-F409-C2343FCCFDA4}"/>
              </a:ext>
            </a:extLst>
          </p:cNvPr>
          <p:cNvSpPr txBox="1"/>
          <p:nvPr/>
        </p:nvSpPr>
        <p:spPr>
          <a:xfrm>
            <a:off x="640080" y="1283122"/>
            <a:ext cx="1126163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DB81A"/>
                </a:solidFill>
              </a:rPr>
              <a:t>Your Task: </a:t>
            </a:r>
          </a:p>
          <a:p>
            <a:pPr marL="285750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Team up with another group</a:t>
            </a:r>
          </a:p>
          <a:p>
            <a:pPr marL="285750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Discuss: If you could wave a magic wand, what is one thing each of you would change about our current systems of care?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10 minutes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9B5140-D507-AA4A-683B-4D590685082B}"/>
              </a:ext>
            </a:extLst>
          </p:cNvPr>
          <p:cNvSpPr txBox="1"/>
          <p:nvPr/>
        </p:nvSpPr>
        <p:spPr>
          <a:xfrm>
            <a:off x="640080" y="4034285"/>
            <a:ext cx="1137621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DB81A"/>
                </a:solidFill>
              </a:rPr>
              <a:t>Your Goal: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Identify one common theme across the answers in your group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09BBC7-E58F-8336-65E1-7E68A35BB834}"/>
              </a:ext>
            </a:extLst>
          </p:cNvPr>
          <p:cNvSpPr txBox="1"/>
          <p:nvPr/>
        </p:nvSpPr>
        <p:spPr>
          <a:xfrm>
            <a:off x="640080" y="5322236"/>
            <a:ext cx="1126163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DB81A"/>
                </a:solidFill>
              </a:rPr>
              <a:t>Virtual Attendees: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Stay tuned!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You will be put in a group with other Zoom attendees.</a:t>
            </a:r>
          </a:p>
        </p:txBody>
      </p:sp>
    </p:spTree>
    <p:extLst>
      <p:ext uri="{BB962C8B-B14F-4D97-AF65-F5344CB8AC3E}">
        <p14:creationId xmlns:p14="http://schemas.microsoft.com/office/powerpoint/2010/main" val="722471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FEF931-E98F-AFE9-4B3D-4A7A6446DEF5}"/>
              </a:ext>
            </a:extLst>
          </p:cNvPr>
          <p:cNvSpPr txBox="1"/>
          <p:nvPr/>
        </p:nvSpPr>
        <p:spPr>
          <a:xfrm>
            <a:off x="3921366" y="979170"/>
            <a:ext cx="403027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>
                <a:solidFill>
                  <a:schemeClr val="bg1"/>
                </a:solidFill>
              </a:rPr>
              <a:t>10:00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0FA310-EC88-5C14-F0BF-04CE7D935AA4}"/>
              </a:ext>
            </a:extLst>
          </p:cNvPr>
          <p:cNvSpPr txBox="1"/>
          <p:nvPr/>
        </p:nvSpPr>
        <p:spPr>
          <a:xfrm>
            <a:off x="2963006" y="3107115"/>
            <a:ext cx="6403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Puzzle #2: Achieve Consensus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Merge with another group to identify a common goal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3D7A2-7A6C-7B6B-359C-0218B9F86DC6}"/>
              </a:ext>
            </a:extLst>
          </p:cNvPr>
          <p:cNvSpPr txBox="1"/>
          <p:nvPr/>
        </p:nvSpPr>
        <p:spPr>
          <a:xfrm>
            <a:off x="2287883" y="4473293"/>
            <a:ext cx="76162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bg1"/>
                </a:solidFill>
              </a:rPr>
              <a:t>Discuss: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If you could wave a magic wand, what is one thing each of you would change about our current systems of care?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What is one common theme across the answers in your group?</a:t>
            </a:r>
          </a:p>
        </p:txBody>
      </p:sp>
    </p:spTree>
    <p:extLst>
      <p:ext uri="{BB962C8B-B14F-4D97-AF65-F5344CB8AC3E}">
        <p14:creationId xmlns:p14="http://schemas.microsoft.com/office/powerpoint/2010/main" val="1977268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16A61F-FDA8-3316-961A-B29125287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picture containing text, device, compass, meter&#10;&#10;Description automatically generated">
            <a:extLst>
              <a:ext uri="{FF2B5EF4-FFF2-40B4-BE49-F238E27FC236}">
                <a16:creationId xmlns:a16="http://schemas.microsoft.com/office/drawing/2014/main" id="{37C155A0-F4B3-C009-AD9F-E13E4B1BC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A942A-C17B-79E2-9291-08F5376D957B}"/>
              </a:ext>
            </a:extLst>
          </p:cNvPr>
          <p:cNvSpPr txBox="1">
            <a:spLocks/>
          </p:cNvSpPr>
          <p:nvPr/>
        </p:nvSpPr>
        <p:spPr>
          <a:xfrm>
            <a:off x="88331" y="3084024"/>
            <a:ext cx="7315200" cy="689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sz="7200" dirty="0">
                <a:solidFill>
                  <a:schemeClr val="bg1"/>
                </a:solidFill>
              </a:rPr>
              <a:t>Report Out</a:t>
            </a:r>
          </a:p>
        </p:txBody>
      </p:sp>
    </p:spTree>
    <p:extLst>
      <p:ext uri="{BB962C8B-B14F-4D97-AF65-F5344CB8AC3E}">
        <p14:creationId xmlns:p14="http://schemas.microsoft.com/office/powerpoint/2010/main" val="1287051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device, compass, meter&#10;&#10;Description automatically generated">
            <a:extLst>
              <a:ext uri="{FF2B5EF4-FFF2-40B4-BE49-F238E27FC236}">
                <a16:creationId xmlns:a16="http://schemas.microsoft.com/office/drawing/2014/main" id="{5822C1A0-F7D1-E72F-F1C8-4CF09B1774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200B0B-1E04-6EB1-C766-3287DD40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214" y="185601"/>
            <a:ext cx="11590420" cy="1174916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Puzzle #3: Implement Decisions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921D4-7A38-26C8-F409-C2343FCCFDA4}"/>
              </a:ext>
            </a:extLst>
          </p:cNvPr>
          <p:cNvSpPr txBox="1"/>
          <p:nvPr/>
        </p:nvSpPr>
        <p:spPr>
          <a:xfrm>
            <a:off x="615214" y="1287947"/>
            <a:ext cx="1012635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DB81A"/>
                </a:solidFill>
              </a:rPr>
              <a:t>Your Task: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Stay in your group!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Discuss: What is one thing that each of you can do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in the next two weeks to achieve your common goal?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Exchange contact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10 min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9B5140-D507-AA4A-683B-4D590685082B}"/>
              </a:ext>
            </a:extLst>
          </p:cNvPr>
          <p:cNvSpPr txBox="1"/>
          <p:nvPr/>
        </p:nvSpPr>
        <p:spPr>
          <a:xfrm>
            <a:off x="615214" y="4106490"/>
            <a:ext cx="1074947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DB81A"/>
                </a:solidFill>
              </a:rPr>
              <a:t>Your Goal: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Follow up with each other in two weeks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09BBC7-E58F-8336-65E1-7E68A35BB834}"/>
              </a:ext>
            </a:extLst>
          </p:cNvPr>
          <p:cNvSpPr txBox="1"/>
          <p:nvPr/>
        </p:nvSpPr>
        <p:spPr>
          <a:xfrm>
            <a:off x="615213" y="5310786"/>
            <a:ext cx="1195515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DB81A"/>
                </a:solidFill>
              </a:rPr>
              <a:t>Virtual Attendees: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Stay tuned!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You will be put in a group with other Zoom attendees.</a:t>
            </a:r>
          </a:p>
        </p:txBody>
      </p:sp>
    </p:spTree>
    <p:extLst>
      <p:ext uri="{BB962C8B-B14F-4D97-AF65-F5344CB8AC3E}">
        <p14:creationId xmlns:p14="http://schemas.microsoft.com/office/powerpoint/2010/main" val="2827416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FEF931-E98F-AFE9-4B3D-4A7A6446DEF5}"/>
              </a:ext>
            </a:extLst>
          </p:cNvPr>
          <p:cNvSpPr txBox="1"/>
          <p:nvPr/>
        </p:nvSpPr>
        <p:spPr>
          <a:xfrm>
            <a:off x="3921366" y="979170"/>
            <a:ext cx="403027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>
                <a:solidFill>
                  <a:schemeClr val="bg1"/>
                </a:solidFill>
              </a:rPr>
              <a:t>10:00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0FA310-EC88-5C14-F0BF-04CE7D935AA4}"/>
              </a:ext>
            </a:extLst>
          </p:cNvPr>
          <p:cNvSpPr txBox="1"/>
          <p:nvPr/>
        </p:nvSpPr>
        <p:spPr>
          <a:xfrm>
            <a:off x="1940998" y="3107115"/>
            <a:ext cx="8439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Puzzle #3: Implement Decisions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Identify tangible next steps and follow up with each other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E1A26B-5635-ADC8-C212-E7290B172BC3}"/>
              </a:ext>
            </a:extLst>
          </p:cNvPr>
          <p:cNvSpPr txBox="1"/>
          <p:nvPr/>
        </p:nvSpPr>
        <p:spPr>
          <a:xfrm>
            <a:off x="2287883" y="4473293"/>
            <a:ext cx="76162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bg1"/>
                </a:solidFill>
              </a:rPr>
              <a:t>Discuss: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What is one thing that each of you can do in the next two weeks to advance your common goal?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Exchange contact information and follow up in 2023!</a:t>
            </a:r>
          </a:p>
        </p:txBody>
      </p:sp>
    </p:spTree>
    <p:extLst>
      <p:ext uri="{BB962C8B-B14F-4D97-AF65-F5344CB8AC3E}">
        <p14:creationId xmlns:p14="http://schemas.microsoft.com/office/powerpoint/2010/main" val="183785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5AD978-5DB6-6928-2843-7D68181CD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picture containing text, device, compass, meter&#10;&#10;Description automatically generated">
            <a:extLst>
              <a:ext uri="{FF2B5EF4-FFF2-40B4-BE49-F238E27FC236}">
                <a16:creationId xmlns:a16="http://schemas.microsoft.com/office/drawing/2014/main" id="{AF965B55-AAE4-4560-E000-ACEE25F3DB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6C55F8-6404-1F25-8F29-4AA7953F7178}"/>
              </a:ext>
            </a:extLst>
          </p:cNvPr>
          <p:cNvSpPr txBox="1">
            <a:spLocks/>
          </p:cNvSpPr>
          <p:nvPr/>
        </p:nvSpPr>
        <p:spPr>
          <a:xfrm>
            <a:off x="88331" y="3084024"/>
            <a:ext cx="7315200" cy="689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sz="7200" dirty="0">
                <a:solidFill>
                  <a:schemeClr val="bg1"/>
                </a:solidFill>
              </a:rPr>
              <a:t>Report Out</a:t>
            </a:r>
          </a:p>
        </p:txBody>
      </p:sp>
    </p:spTree>
    <p:extLst>
      <p:ext uri="{BB962C8B-B14F-4D97-AF65-F5344CB8AC3E}">
        <p14:creationId xmlns:p14="http://schemas.microsoft.com/office/powerpoint/2010/main" val="2617087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o hands holding sparklers at dusk">
            <a:extLst>
              <a:ext uri="{FF2B5EF4-FFF2-40B4-BE49-F238E27FC236}">
                <a16:creationId xmlns:a16="http://schemas.microsoft.com/office/drawing/2014/main" id="{275E1741-0ED1-CCFA-1C28-BBDF11ACA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0"/>
          <a:stretch/>
        </p:blipFill>
        <p:spPr>
          <a:xfrm>
            <a:off x="3537623" y="0"/>
            <a:ext cx="8654377" cy="66055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0E396E-978D-51B4-4A28-C007034E7E03}"/>
              </a:ext>
            </a:extLst>
          </p:cNvPr>
          <p:cNvSpPr/>
          <p:nvPr/>
        </p:nvSpPr>
        <p:spPr>
          <a:xfrm>
            <a:off x="0" y="0"/>
            <a:ext cx="5233988" cy="6605588"/>
          </a:xfrm>
          <a:prstGeom prst="rect">
            <a:avLst/>
          </a:prstGeom>
          <a:solidFill>
            <a:srgbClr val="151F2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60C29A8-16E1-4893-AAB8-04FAB26DC94F}"/>
              </a:ext>
            </a:extLst>
          </p:cNvPr>
          <p:cNvSpPr txBox="1">
            <a:spLocks/>
          </p:cNvSpPr>
          <p:nvPr/>
        </p:nvSpPr>
        <p:spPr>
          <a:xfrm>
            <a:off x="261941" y="378924"/>
            <a:ext cx="12191999" cy="689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7200" dirty="0">
                <a:solidFill>
                  <a:schemeClr val="bg1"/>
                </a:solidFill>
              </a:rPr>
              <a:t>CONGRATULATIONS!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5C8916-936D-CE3F-A1A7-D526F34FF903}"/>
              </a:ext>
            </a:extLst>
          </p:cNvPr>
          <p:cNvGrpSpPr/>
          <p:nvPr/>
        </p:nvGrpSpPr>
        <p:grpSpPr>
          <a:xfrm>
            <a:off x="-477423" y="1447799"/>
            <a:ext cx="6573423" cy="2933315"/>
            <a:chOff x="-477423" y="1447799"/>
            <a:chExt cx="6573423" cy="2933315"/>
          </a:xfrm>
        </p:grpSpPr>
        <p:pic>
          <p:nvPicPr>
            <p:cNvPr id="26" name="Picture 2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A08B24AA-51CB-380A-413D-864CF063B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7423" y="1447799"/>
              <a:ext cx="6573423" cy="2933315"/>
            </a:xfrm>
            <a:prstGeom prst="rect">
              <a:avLst/>
            </a:prstGeom>
          </p:spPr>
        </p:pic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982FD450-D103-1D63-191F-40DAC4BAD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58" y="2094968"/>
              <a:ext cx="1356074" cy="843412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096E2ED-86B0-5E36-4B39-3B2CD013B0D3}"/>
              </a:ext>
            </a:extLst>
          </p:cNvPr>
          <p:cNvSpPr txBox="1"/>
          <p:nvPr/>
        </p:nvSpPr>
        <p:spPr>
          <a:xfrm>
            <a:off x="675058" y="4639271"/>
            <a:ext cx="503635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D7682B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Build Relationships</a:t>
            </a:r>
          </a:p>
          <a:p>
            <a:pPr marL="342900" indent="-342900">
              <a:spcAft>
                <a:spcPts val="600"/>
              </a:spcAft>
              <a:buClr>
                <a:srgbClr val="D7682B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Achieve Consensus</a:t>
            </a:r>
          </a:p>
          <a:p>
            <a:pPr marL="342900" indent="-342900">
              <a:spcAft>
                <a:spcPts val="600"/>
              </a:spcAft>
              <a:buClr>
                <a:srgbClr val="D7682B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Implement Decisions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560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6BB7B2D-EEFD-799B-1FBB-66B012CAD3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03"/>
          <a:stretch/>
        </p:blipFill>
        <p:spPr>
          <a:xfrm>
            <a:off x="0" y="6487886"/>
            <a:ext cx="12192000" cy="370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CEF3B0-B47B-29DC-8586-ABC156D720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9" t="8708" r="25612" b="7756"/>
          <a:stretch/>
        </p:blipFill>
        <p:spPr>
          <a:xfrm>
            <a:off x="3470988" y="597159"/>
            <a:ext cx="5598367" cy="572899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305A351-A7D1-12DF-26A1-914A4FBDA714}"/>
              </a:ext>
            </a:extLst>
          </p:cNvPr>
          <p:cNvGrpSpPr/>
          <p:nvPr/>
        </p:nvGrpSpPr>
        <p:grpSpPr>
          <a:xfrm>
            <a:off x="5833964" y="110024"/>
            <a:ext cx="3452326" cy="1785808"/>
            <a:chOff x="6270171" y="292084"/>
            <a:chExt cx="3452326" cy="1785808"/>
          </a:xfrm>
        </p:grpSpPr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C9BB7C59-42D6-FE2A-5FB5-7718625A5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23" r="24525" b="76979"/>
            <a:stretch/>
          </p:blipFill>
          <p:spPr>
            <a:xfrm>
              <a:off x="6270171" y="292084"/>
              <a:ext cx="3452326" cy="148073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5A6933-E455-BC5B-B14A-A55A257F883F}"/>
                </a:ext>
              </a:extLst>
            </p:cNvPr>
            <p:cNvSpPr/>
            <p:nvPr/>
          </p:nvSpPr>
          <p:spPr>
            <a:xfrm>
              <a:off x="8378890" y="1380931"/>
              <a:ext cx="1045028" cy="6969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0D7BE5-378D-8051-0FB2-128753C200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5" t="15305" r="3109" b="55900"/>
          <a:stretch/>
        </p:blipFill>
        <p:spPr>
          <a:xfrm>
            <a:off x="7560127" y="1242638"/>
            <a:ext cx="3956180" cy="1852127"/>
          </a:xfrm>
          <a:prstGeom prst="rect">
            <a:avLst/>
          </a:prstGeom>
        </p:spPr>
      </p:pic>
      <p:pic>
        <p:nvPicPr>
          <p:cNvPr id="26" name="Picture 2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572EC75-EE2B-DD76-6748-6BFBB513D6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5" t="50482" r="3109" b="20723"/>
          <a:stretch/>
        </p:blipFill>
        <p:spPr>
          <a:xfrm>
            <a:off x="7441162" y="3419783"/>
            <a:ext cx="3956180" cy="1852127"/>
          </a:xfrm>
          <a:prstGeom prst="rect">
            <a:avLst/>
          </a:prstGeom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9E3495F-34DD-956D-4E20-AF9439EED1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9" t="75786" r="14335" b="-4581"/>
          <a:stretch/>
        </p:blipFill>
        <p:spPr>
          <a:xfrm>
            <a:off x="5864289" y="4872969"/>
            <a:ext cx="3956180" cy="1852127"/>
          </a:xfrm>
          <a:prstGeom prst="rect">
            <a:avLst/>
          </a:prstGeom>
        </p:spPr>
      </p:pic>
      <p:pic>
        <p:nvPicPr>
          <p:cNvPr id="29" name="Picture 2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E8E8E39-1DAE-37A0-F258-BC195390E9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t="71634" r="59069" b="-429"/>
          <a:stretch/>
        </p:blipFill>
        <p:spPr>
          <a:xfrm>
            <a:off x="1348275" y="4345846"/>
            <a:ext cx="3956180" cy="1852127"/>
          </a:xfrm>
          <a:prstGeom prst="rect">
            <a:avLst/>
          </a:prstGeom>
        </p:spPr>
      </p:pic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C7CEE25-CA81-1BF0-5740-16B4D1189F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50" t="39418" r="70034" b="31787"/>
          <a:stretch/>
        </p:blipFill>
        <p:spPr>
          <a:xfrm>
            <a:off x="347565" y="2281562"/>
            <a:ext cx="3956180" cy="1852127"/>
          </a:xfrm>
          <a:prstGeom prst="rect">
            <a:avLst/>
          </a:prstGeom>
        </p:spPr>
      </p:pic>
      <p:pic>
        <p:nvPicPr>
          <p:cNvPr id="33" name="Picture 3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185D3EB-456D-ACA2-02BA-6C3B187FD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t="5762" r="60969" b="65443"/>
          <a:stretch/>
        </p:blipFill>
        <p:spPr>
          <a:xfrm>
            <a:off x="1275960" y="323356"/>
            <a:ext cx="3956180" cy="185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3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7C48339-AE35-94F6-8C46-93B9D1437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3407" y="6225001"/>
            <a:ext cx="11359279" cy="335456"/>
          </a:xfrm>
        </p:spPr>
        <p:txBody>
          <a:bodyPr/>
          <a:lstStyle/>
          <a:p>
            <a:r>
              <a:rPr lang="en-US" sz="1600" b="1" dirty="0"/>
              <a:t>Ashlie Brown </a:t>
            </a:r>
            <a:r>
              <a:rPr lang="en-US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browna@coloradohealthinstitute.org</a:t>
            </a:r>
            <a:r>
              <a:rPr lang="en-US" sz="1600" dirty="0"/>
              <a:t>      </a:t>
            </a:r>
            <a:r>
              <a:rPr lang="en-US" sz="1600" b="1" dirty="0"/>
              <a:t>Nicole Weber </a:t>
            </a:r>
            <a:r>
              <a:rPr lang="en-US" sz="1600" u="sng" dirty="0"/>
              <a:t>webern@coloradohealthinstitute.org</a:t>
            </a:r>
          </a:p>
        </p:txBody>
      </p:sp>
      <p:pic>
        <p:nvPicPr>
          <p:cNvPr id="6" name="Picture Placeholder 5" descr="Map&#10;&#10;Description automatically generated">
            <a:extLst>
              <a:ext uri="{FF2B5EF4-FFF2-40B4-BE49-F238E27FC236}">
                <a16:creationId xmlns:a16="http://schemas.microsoft.com/office/drawing/2014/main" id="{0F3CD9F9-E1EF-FC1A-DCC3-C15D1061590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6" b="10896"/>
          <a:stretch>
            <a:fillRect/>
          </a:stretch>
        </p:blipFill>
        <p:spPr>
          <a:xfrm rot="21422654">
            <a:off x="1409258" y="444475"/>
            <a:ext cx="9373483" cy="5336050"/>
          </a:xfrm>
          <a:effectLst>
            <a:outerShdw blurRad="101600" dist="88900" dir="5400000" algn="ctr" rotWithShape="0">
              <a:schemeClr val="tx1">
                <a:lumMod val="85000"/>
                <a:lumOff val="1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2971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29D7C7-4565-DF6E-8DDF-8946A9F6EA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9" y="243067"/>
            <a:ext cx="10940742" cy="61432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B64878-550B-E247-9DFD-A899A1948B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9" y="243067"/>
            <a:ext cx="10940742" cy="61432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937482-8D35-68B5-F332-B71A0ADE00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9" y="243067"/>
            <a:ext cx="10940742" cy="61432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99BD03-1AE1-3B57-C4F9-60129D3A45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9" y="243067"/>
            <a:ext cx="10940742" cy="6143266"/>
          </a:xfrm>
          <a:prstGeom prst="rect">
            <a:avLst/>
          </a:prstGeom>
        </p:spPr>
      </p:pic>
      <p:pic>
        <p:nvPicPr>
          <p:cNvPr id="27" name="Picture 26" descr="A black and white guitar&#10;&#10;Description automatically generated with medium confidence">
            <a:extLst>
              <a:ext uri="{FF2B5EF4-FFF2-40B4-BE49-F238E27FC236}">
                <a16:creationId xmlns:a16="http://schemas.microsoft.com/office/drawing/2014/main" id="{1CB1D37B-50C0-AA7F-6C19-72641F324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9" y="243067"/>
            <a:ext cx="10940742" cy="614326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1FB73D-FEE0-C55C-EF69-2D96E07AEA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9" y="243067"/>
            <a:ext cx="10940742" cy="6143266"/>
          </a:xfrm>
          <a:prstGeom prst="rect">
            <a:avLst/>
          </a:prstGeom>
        </p:spPr>
      </p:pic>
      <p:pic>
        <p:nvPicPr>
          <p:cNvPr id="36" name="Picture 35" descr="A black and white image of 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9B21DE4B-4074-688C-C337-9AB1A02F38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9" y="243067"/>
            <a:ext cx="10940742" cy="6143266"/>
          </a:xfrm>
          <a:prstGeom prst="rect">
            <a:avLst/>
          </a:prstGeom>
        </p:spPr>
      </p:pic>
      <p:pic>
        <p:nvPicPr>
          <p:cNvPr id="6" name="Picture 5" descr="Graphical user interface, application, logo, company name&#10;&#10;Description automatically generated">
            <a:extLst>
              <a:ext uri="{FF2B5EF4-FFF2-40B4-BE49-F238E27FC236}">
                <a16:creationId xmlns:a16="http://schemas.microsoft.com/office/drawing/2014/main" id="{D20376CB-19DA-2F2E-73AE-3459098F4E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9" y="243067"/>
            <a:ext cx="10940742" cy="614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8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5F7680-4C6A-B8B0-31BC-BD3947E22E85}"/>
              </a:ext>
            </a:extLst>
          </p:cNvPr>
          <p:cNvSpPr txBox="1"/>
          <p:nvPr/>
        </p:nvSpPr>
        <p:spPr>
          <a:xfrm>
            <a:off x="3236082" y="3013502"/>
            <a:ext cx="5719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Imagine a world…</a:t>
            </a:r>
          </a:p>
        </p:txBody>
      </p:sp>
    </p:spTree>
    <p:extLst>
      <p:ext uri="{BB962C8B-B14F-4D97-AF65-F5344CB8AC3E}">
        <p14:creationId xmlns:p14="http://schemas.microsoft.com/office/powerpoint/2010/main" val="1869675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6BB7B2D-EEFD-799B-1FBB-66B012CAD3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03"/>
          <a:stretch/>
        </p:blipFill>
        <p:spPr>
          <a:xfrm>
            <a:off x="0" y="6487886"/>
            <a:ext cx="12192000" cy="370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CEF3B0-B47B-29DC-8586-ABC156D720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9" t="8708" r="25612" b="7756"/>
          <a:stretch/>
        </p:blipFill>
        <p:spPr>
          <a:xfrm>
            <a:off x="3470988" y="597159"/>
            <a:ext cx="5598367" cy="572899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305A351-A7D1-12DF-26A1-914A4FBDA714}"/>
              </a:ext>
            </a:extLst>
          </p:cNvPr>
          <p:cNvGrpSpPr/>
          <p:nvPr/>
        </p:nvGrpSpPr>
        <p:grpSpPr>
          <a:xfrm>
            <a:off x="5833964" y="110024"/>
            <a:ext cx="3452326" cy="1785808"/>
            <a:chOff x="6270171" y="292084"/>
            <a:chExt cx="3452326" cy="1785808"/>
          </a:xfrm>
        </p:grpSpPr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C9BB7C59-42D6-FE2A-5FB5-7718625A5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23" r="24525" b="76979"/>
            <a:stretch/>
          </p:blipFill>
          <p:spPr>
            <a:xfrm>
              <a:off x="6270171" y="292084"/>
              <a:ext cx="3452326" cy="148073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5A6933-E455-BC5B-B14A-A55A257F883F}"/>
                </a:ext>
              </a:extLst>
            </p:cNvPr>
            <p:cNvSpPr/>
            <p:nvPr/>
          </p:nvSpPr>
          <p:spPr>
            <a:xfrm>
              <a:off x="8378890" y="1380931"/>
              <a:ext cx="1045028" cy="6969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0D7BE5-378D-8051-0FB2-128753C200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5" t="15305" r="3109" b="55900"/>
          <a:stretch/>
        </p:blipFill>
        <p:spPr>
          <a:xfrm>
            <a:off x="7560127" y="1242638"/>
            <a:ext cx="3956180" cy="1852127"/>
          </a:xfrm>
          <a:prstGeom prst="rect">
            <a:avLst/>
          </a:prstGeom>
        </p:spPr>
      </p:pic>
      <p:pic>
        <p:nvPicPr>
          <p:cNvPr id="26" name="Picture 2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572EC75-EE2B-DD76-6748-6BFBB513D6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5" t="50482" r="3109" b="20723"/>
          <a:stretch/>
        </p:blipFill>
        <p:spPr>
          <a:xfrm>
            <a:off x="7441162" y="3419783"/>
            <a:ext cx="3956180" cy="1852127"/>
          </a:xfrm>
          <a:prstGeom prst="rect">
            <a:avLst/>
          </a:prstGeom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9E3495F-34DD-956D-4E20-AF9439EED1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9" t="75786" r="14335" b="-4581"/>
          <a:stretch/>
        </p:blipFill>
        <p:spPr>
          <a:xfrm>
            <a:off x="5864289" y="4872969"/>
            <a:ext cx="3956180" cy="1852127"/>
          </a:xfrm>
          <a:prstGeom prst="rect">
            <a:avLst/>
          </a:prstGeom>
        </p:spPr>
      </p:pic>
      <p:pic>
        <p:nvPicPr>
          <p:cNvPr id="29" name="Picture 2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E8E8E39-1DAE-37A0-F258-BC195390E9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t="71634" r="59069" b="-429"/>
          <a:stretch/>
        </p:blipFill>
        <p:spPr>
          <a:xfrm>
            <a:off x="1348275" y="4345846"/>
            <a:ext cx="3956180" cy="1852127"/>
          </a:xfrm>
          <a:prstGeom prst="rect">
            <a:avLst/>
          </a:prstGeom>
        </p:spPr>
      </p:pic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C7CEE25-CA81-1BF0-5740-16B4D1189F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50" t="39418" r="70034" b="31787"/>
          <a:stretch/>
        </p:blipFill>
        <p:spPr>
          <a:xfrm>
            <a:off x="347565" y="2281562"/>
            <a:ext cx="3956180" cy="1852127"/>
          </a:xfrm>
          <a:prstGeom prst="rect">
            <a:avLst/>
          </a:prstGeom>
        </p:spPr>
      </p:pic>
      <p:pic>
        <p:nvPicPr>
          <p:cNvPr id="33" name="Picture 3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185D3EB-456D-ACA2-02BA-6C3B187FD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t="5762" r="60969" b="65443"/>
          <a:stretch/>
        </p:blipFill>
        <p:spPr>
          <a:xfrm>
            <a:off x="1275960" y="323356"/>
            <a:ext cx="3956180" cy="185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2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D8D6C2AE-2CDA-A838-0DBC-3733C45F89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790"/>
          <a:stretch/>
        </p:blipFill>
        <p:spPr>
          <a:xfrm>
            <a:off x="-1" y="0"/>
            <a:ext cx="12210977" cy="66110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6EFF76F-FAC4-C49F-E537-F0418A4940DB}"/>
              </a:ext>
            </a:extLst>
          </p:cNvPr>
          <p:cNvSpPr txBox="1">
            <a:spLocks/>
          </p:cNvSpPr>
          <p:nvPr/>
        </p:nvSpPr>
        <p:spPr>
          <a:xfrm>
            <a:off x="0" y="2811007"/>
            <a:ext cx="12192000" cy="1045029"/>
          </a:xfrm>
          <a:prstGeom prst="rect">
            <a:avLst/>
          </a:prstGeom>
          <a:solidFill>
            <a:schemeClr val="tx1">
              <a:lumMod val="95000"/>
              <a:lumOff val="5000"/>
              <a:alpha val="6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sz="4400" dirty="0">
                <a:solidFill>
                  <a:schemeClr val="bg1"/>
                </a:solidFill>
              </a:rPr>
              <a:t>Problem-Solving is Forever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B1A28F-F5EC-E10D-1527-653C4EC53CF5}"/>
              </a:ext>
            </a:extLst>
          </p:cNvPr>
          <p:cNvSpPr txBox="1">
            <a:spLocks/>
          </p:cNvSpPr>
          <p:nvPr/>
        </p:nvSpPr>
        <p:spPr>
          <a:xfrm>
            <a:off x="0" y="1347559"/>
            <a:ext cx="12192000" cy="1045029"/>
          </a:xfrm>
          <a:prstGeom prst="rect">
            <a:avLst/>
          </a:prstGeom>
          <a:solidFill>
            <a:schemeClr val="tx1">
              <a:lumMod val="95000"/>
              <a:lumOff val="5000"/>
              <a:alpha val="6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sz="4400" dirty="0">
                <a:solidFill>
                  <a:schemeClr val="bg1"/>
                </a:solidFill>
              </a:rPr>
              <a:t>Problems Come and Go</a:t>
            </a:r>
          </a:p>
        </p:txBody>
      </p:sp>
    </p:spTree>
    <p:extLst>
      <p:ext uri="{BB962C8B-B14F-4D97-AF65-F5344CB8AC3E}">
        <p14:creationId xmlns:p14="http://schemas.microsoft.com/office/powerpoint/2010/main" val="387280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D6C6B-40DD-0C83-A78A-667894595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to Solve Problems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845F83-966A-09A8-BE30-E7118AE0E127}"/>
              </a:ext>
            </a:extLst>
          </p:cNvPr>
          <p:cNvSpPr txBox="1"/>
          <p:nvPr/>
        </p:nvSpPr>
        <p:spPr>
          <a:xfrm>
            <a:off x="528710" y="4057715"/>
            <a:ext cx="295275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D7682B"/>
                </a:solidFill>
              </a:rPr>
              <a:t>Build Relationships 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A14037-CE95-9253-8FBE-DB65AA0A275E}"/>
              </a:ext>
            </a:extLst>
          </p:cNvPr>
          <p:cNvSpPr txBox="1"/>
          <p:nvPr/>
        </p:nvSpPr>
        <p:spPr>
          <a:xfrm>
            <a:off x="6544425" y="5436599"/>
            <a:ext cx="463401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D7682B"/>
                </a:solidFill>
              </a:rPr>
              <a:t>Achieve </a:t>
            </a:r>
            <a:br>
              <a:rPr lang="en-US" sz="2800" b="1" dirty="0">
                <a:solidFill>
                  <a:srgbClr val="D7682B"/>
                </a:solidFill>
              </a:rPr>
            </a:br>
            <a:r>
              <a:rPr lang="en-US" sz="2800" b="1" dirty="0">
                <a:solidFill>
                  <a:srgbClr val="D7682B"/>
                </a:solidFill>
              </a:rPr>
              <a:t>Consensus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CBDAD1-FAEB-F570-4493-95630A59862C}"/>
              </a:ext>
            </a:extLst>
          </p:cNvPr>
          <p:cNvSpPr txBox="1"/>
          <p:nvPr/>
        </p:nvSpPr>
        <p:spPr>
          <a:xfrm>
            <a:off x="9157705" y="1488094"/>
            <a:ext cx="2952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D7682B"/>
                </a:solidFill>
              </a:rPr>
              <a:t>Implement</a:t>
            </a:r>
            <a:br>
              <a:rPr lang="en-US" sz="2800" b="1" dirty="0">
                <a:solidFill>
                  <a:srgbClr val="D7682B"/>
                </a:solidFill>
              </a:rPr>
            </a:br>
            <a:r>
              <a:rPr lang="en-US" sz="2800" b="1" dirty="0">
                <a:solidFill>
                  <a:srgbClr val="D7682B"/>
                </a:solidFill>
              </a:rPr>
              <a:t>Decisions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CC96C52-E197-A9FC-AEAA-D9ADFD3E3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5" y="798143"/>
            <a:ext cx="10837114" cy="5997227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9C5C5FD-3BF2-F11C-AE5E-2F451392A0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5" y="798143"/>
            <a:ext cx="10837114" cy="5997227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A26163A0-5D43-CA34-5A9A-F04F8F054A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5" y="798143"/>
            <a:ext cx="10837114" cy="5997227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60FD2A6-2B08-A323-EF04-9E03583CCC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03"/>
          <a:stretch/>
        </p:blipFill>
        <p:spPr>
          <a:xfrm>
            <a:off x="0" y="6487886"/>
            <a:ext cx="12192000" cy="37011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DEA32C1-AEBA-C276-DFD7-9E827EC05566}"/>
              </a:ext>
            </a:extLst>
          </p:cNvPr>
          <p:cNvSpPr/>
          <p:nvPr/>
        </p:nvSpPr>
        <p:spPr>
          <a:xfrm>
            <a:off x="1828800" y="1691014"/>
            <a:ext cx="2304071" cy="23040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745FEB7-B80F-3A59-AF1F-D1B36F1E3C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09" y="2211874"/>
            <a:ext cx="2415162" cy="150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7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, sunset, city&#10;&#10;Description automatically generated">
            <a:extLst>
              <a:ext uri="{FF2B5EF4-FFF2-40B4-BE49-F238E27FC236}">
                <a16:creationId xmlns:a16="http://schemas.microsoft.com/office/drawing/2014/main" id="{5C4CD6BB-644F-6DD8-905E-AAE3F0967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9518"/>
            <a:ext cx="12192000" cy="8004922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2DF510A-1AB9-00FA-EC69-DCA2C3A699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r="17451" b="12759"/>
          <a:stretch/>
        </p:blipFill>
        <p:spPr>
          <a:xfrm>
            <a:off x="917328" y="-267313"/>
            <a:ext cx="5856696" cy="369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71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B22D0-C53E-4CD7-8B09-EEA8212A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08" y="746603"/>
            <a:ext cx="10623465" cy="517463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About the Metro Denver Partnership for Health</a:t>
            </a:r>
            <a:endParaRPr lang="en-US" sz="44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A365E8-1018-4DBC-994B-F9F4E6B1E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9683" y="3452129"/>
            <a:ext cx="7756658" cy="2909664"/>
          </a:xfrm>
        </p:spPr>
        <p:txBody>
          <a:bodyPr anchor="ctr"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en-US" sz="2800" b="1" dirty="0">
              <a:ea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2800" b="1" dirty="0">
              <a:solidFill>
                <a:srgbClr val="2CACE3"/>
              </a:solidFill>
              <a:ea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2800" b="1" dirty="0">
              <a:ea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26A5D-C46F-A62A-ADFE-138EC6CAED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01071" y="5753558"/>
            <a:ext cx="486959" cy="154664"/>
          </a:xfrm>
        </p:spPr>
        <p:txBody>
          <a:bodyPr/>
          <a:lstStyle/>
          <a:p>
            <a:fld id="{A282D193-E2BE-4A66-8C8A-40C0D87BADFE}" type="slidenum">
              <a:rPr lang="en-US" sz="900">
                <a:solidFill>
                  <a:schemeClr val="bg1"/>
                </a:solidFill>
              </a:rPr>
              <a:t>9</a:t>
            </a:fld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2D623CB-D80B-1138-0AF3-FA7AD1F8F0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03"/>
          <a:stretch/>
        </p:blipFill>
        <p:spPr>
          <a:xfrm>
            <a:off x="0" y="6487886"/>
            <a:ext cx="12192000" cy="3701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7A593A5-41D2-BB7C-173A-4F2DE5F4B50D}"/>
              </a:ext>
            </a:extLst>
          </p:cNvPr>
          <p:cNvGrpSpPr/>
          <p:nvPr/>
        </p:nvGrpSpPr>
        <p:grpSpPr>
          <a:xfrm>
            <a:off x="1238658" y="2109778"/>
            <a:ext cx="9777683" cy="1511587"/>
            <a:chOff x="1000564" y="2126619"/>
            <a:chExt cx="9777683" cy="1511587"/>
          </a:xfrm>
        </p:grpSpPr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8563367C-B569-1F1A-1A59-3491A56C05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27" t="57178" r="26730" b="-2478"/>
            <a:stretch/>
          </p:blipFill>
          <p:spPr>
            <a:xfrm>
              <a:off x="1000564" y="2126619"/>
              <a:ext cx="2261557" cy="142847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483DCF-8CB4-A925-71FE-00430854FB1B}"/>
                </a:ext>
              </a:extLst>
            </p:cNvPr>
            <p:cNvSpPr txBox="1"/>
            <p:nvPr/>
          </p:nvSpPr>
          <p:spPr>
            <a:xfrm>
              <a:off x="3437216" y="2139462"/>
              <a:ext cx="7341031" cy="14987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n-US" sz="2800" b="1" dirty="0">
                  <a:solidFill>
                    <a:srgbClr val="2CACE3"/>
                  </a:solidFill>
                  <a:latin typeface="Verdan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Vision</a:t>
              </a:r>
            </a:p>
            <a:p>
              <a:pPr>
                <a:lnSpc>
                  <a:spcPct val="107000"/>
                </a:lnSpc>
              </a:pP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Improved health in metro Denver through regional collaboration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92AA4D-58A5-B692-E5EC-88170B9A6A6B}"/>
              </a:ext>
            </a:extLst>
          </p:cNvPr>
          <p:cNvGrpSpPr/>
          <p:nvPr/>
        </p:nvGrpSpPr>
        <p:grpSpPr>
          <a:xfrm>
            <a:off x="1175658" y="3669724"/>
            <a:ext cx="10002415" cy="2499420"/>
            <a:chOff x="1175659" y="3721319"/>
            <a:chExt cx="9038750" cy="2499420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760DA57B-5F63-4547-E91A-79709270D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37" r="39011" b="43696"/>
            <a:stretch/>
          </p:blipFill>
          <p:spPr>
            <a:xfrm>
              <a:off x="1175659" y="3721319"/>
              <a:ext cx="1899490" cy="242075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D18A51-8586-38EC-62F5-D45BEE47D6BA}"/>
                </a:ext>
              </a:extLst>
            </p:cNvPr>
            <p:cNvSpPr txBox="1"/>
            <p:nvPr/>
          </p:nvSpPr>
          <p:spPr>
            <a:xfrm>
              <a:off x="3349499" y="4325092"/>
              <a:ext cx="6864910" cy="1895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n-US" sz="2800" b="1" dirty="0">
                  <a:solidFill>
                    <a:srgbClr val="2CACE3"/>
                  </a:solidFill>
                  <a:latin typeface="Verdan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Mission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We build partnerships between our agencies and across sectors to increase capacity for achieving our 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751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HI Colors">
      <a:dk1>
        <a:sysClr val="windowText" lastClr="000000"/>
      </a:dk1>
      <a:lt1>
        <a:sysClr val="window" lastClr="FFFFFF"/>
      </a:lt1>
      <a:dk2>
        <a:srgbClr val="2E6380"/>
      </a:dk2>
      <a:lt2>
        <a:srgbClr val="E7E6E6"/>
      </a:lt2>
      <a:accent1>
        <a:srgbClr val="7AA6B9"/>
      </a:accent1>
      <a:accent2>
        <a:srgbClr val="FDB91B"/>
      </a:accent2>
      <a:accent3>
        <a:srgbClr val="7A962B"/>
      </a:accent3>
      <a:accent4>
        <a:srgbClr val="5F3D61"/>
      </a:accent4>
      <a:accent5>
        <a:srgbClr val="B42E12"/>
      </a:accent5>
      <a:accent6>
        <a:srgbClr val="D76822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 Powerpoint Verdana" id="{956109BB-A4C3-407A-BD26-17B08EC53919}" vid="{2573F6A2-E075-48EB-8754-699C37C05F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 PowerPoint Standard Verdana</Template>
  <TotalTime>1780</TotalTime>
  <Words>987</Words>
  <Application>Microsoft Office PowerPoint</Application>
  <PresentationFormat>Widescreen</PresentationFormat>
  <Paragraphs>230</Paragraphs>
  <Slides>29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Avenir Next LT Pro</vt:lpstr>
      <vt:lpstr>Calibri</vt:lpstr>
      <vt:lpstr>Verdana</vt:lpstr>
      <vt:lpstr>Webdings</vt:lpstr>
      <vt:lpstr>Office Theme</vt:lpstr>
      <vt:lpstr>Fragmented Systems  of 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Solve Problems</vt:lpstr>
      <vt:lpstr>PowerPoint Presentation</vt:lpstr>
      <vt:lpstr>About the Metro Denver Partnership for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Long Have You  Been on This Journey?</vt:lpstr>
      <vt:lpstr>PowerPoint Presentation</vt:lpstr>
      <vt:lpstr>PowerPoint Presentation</vt:lpstr>
      <vt:lpstr>Puzzle #1: Build Relationships</vt:lpstr>
      <vt:lpstr>PowerPoint Presentation</vt:lpstr>
      <vt:lpstr>Report Out</vt:lpstr>
      <vt:lpstr>Puzzle #2: Achieve Consensus</vt:lpstr>
      <vt:lpstr>PowerPoint Presentation</vt:lpstr>
      <vt:lpstr>PowerPoint Presentation</vt:lpstr>
      <vt:lpstr>Puzzle #3: Implement Decisions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Fragmented Systems of Care</dc:title>
  <dc:creator>Ashlie Brown</dc:creator>
  <cp:lastModifiedBy>Joe Hanel</cp:lastModifiedBy>
  <cp:revision>75</cp:revision>
  <cp:lastPrinted>2022-11-30T16:19:05Z</cp:lastPrinted>
  <dcterms:created xsi:type="dcterms:W3CDTF">2022-11-09T03:34:56Z</dcterms:created>
  <dcterms:modified xsi:type="dcterms:W3CDTF">2022-12-14T17:05:34Z</dcterms:modified>
</cp:coreProperties>
</file>