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7_E8164797.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1A_99ABCB.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35_77CA326C.xml" ContentType="application/vnd.ms-powerpoint.comments+xml"/>
  <Override PartName="/ppt/notesSlides/notesSlide21.xml" ContentType="application/vnd.openxmlformats-officedocument.presentationml.notesSlide+xml"/>
  <Override PartName="/ppt/comments/modernComment_13E_6A2344BD.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0"/>
  </p:notesMasterIdLst>
  <p:handoutMasterIdLst>
    <p:handoutMasterId r:id="rId31"/>
  </p:handoutMasterIdLst>
  <p:sldIdLst>
    <p:sldId id="314" r:id="rId2"/>
    <p:sldId id="312" r:id="rId3"/>
    <p:sldId id="423" r:id="rId4"/>
    <p:sldId id="308" r:id="rId5"/>
    <p:sldId id="420" r:id="rId6"/>
    <p:sldId id="315" r:id="rId7"/>
    <p:sldId id="277" r:id="rId8"/>
    <p:sldId id="279" r:id="rId9"/>
    <p:sldId id="421" r:id="rId10"/>
    <p:sldId id="316" r:id="rId11"/>
    <p:sldId id="281" r:id="rId12"/>
    <p:sldId id="313" r:id="rId13"/>
    <p:sldId id="422" r:id="rId14"/>
    <p:sldId id="282" r:id="rId15"/>
    <p:sldId id="283" r:id="rId16"/>
    <p:sldId id="306" r:id="rId17"/>
    <p:sldId id="424" r:id="rId18"/>
    <p:sldId id="317" r:id="rId19"/>
    <p:sldId id="287" r:id="rId20"/>
    <p:sldId id="309" r:id="rId21"/>
    <p:sldId id="304" r:id="rId22"/>
    <p:sldId id="318" r:id="rId23"/>
    <p:sldId id="293" r:id="rId24"/>
    <p:sldId id="294" r:id="rId25"/>
    <p:sldId id="292" r:id="rId26"/>
    <p:sldId id="300" r:id="rId27"/>
    <p:sldId id="298" r:id="rId28"/>
    <p:sldId id="275"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EAF720-073B-9617-B22D-4224878205C5}" name="Joe Hanel" initials="JH" userId="2PIlma0jvKhPNLJis5LQ6pXjQ+u0fi2sul/JCG/QXgk=" providerId="None"/>
  <p188:author id="{90835B27-2D90-4D6F-B51A-66C999A66BE4}" name="Emily Johnson" initials="EJ" userId="S::johnsone@coloradohealthinstitute.org::aa4be785-e8a9-4c9e-87dc-591f33b5f9d8" providerId="AD"/>
  <p188:author id="{E08CE53F-7645-8A42-9C62-D1316F57E946}" name="Joe Hanel" initials="JH" userId="S::jhanel@coloradohealthinstitute.org::5298031e-53c0-4cd1-b15a-631ce775160d" providerId="AD"/>
  <p188:author id="{F7ED2164-33E4-5081-D6FC-DCAD1572E260}" name="Kristi Arellano" initials="KA" userId="S::ArellanoK@coloradohealthinstitute.org::e38be4b8-36d3-45eb-960c-589270d1f378" providerId="AD"/>
  <p188:author id="{F767FDB1-EC93-D011-9D0B-ED552B6A8923}" name="Deanna Geldens" initials="DG" userId="kfPi5X+B5oJsuLR81p0NonxsT3ep18gzaeUpUrzMsPc=" providerId="None"/>
  <p188:author id="{3E6BDBCE-DD41-FAD4-6E38-739E48240231}" name="Emily Johnson" initials="EJ" userId="fklAkopNnJVwm+K3XCrl2TBn7diJCaz0TlPg0HFnY0k="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DCD"/>
    <a:srgbClr val="FF83FF"/>
    <a:srgbClr val="FFFFFF"/>
    <a:srgbClr val="2E6380"/>
    <a:srgbClr val="FDB81A"/>
    <a:srgbClr val="181717"/>
    <a:srgbClr val="B42E12"/>
    <a:srgbClr val="FDD46F"/>
    <a:srgbClr val="7AA6B9"/>
    <a:srgbClr val="7A9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0272" autoAdjust="0"/>
  </p:normalViewPr>
  <p:slideViewPr>
    <p:cSldViewPr snapToGrid="0">
      <p:cViewPr varScale="1">
        <p:scale>
          <a:sx n="97" d="100"/>
          <a:sy n="97" d="100"/>
        </p:scale>
        <p:origin x="1608" y="19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9" d="100"/>
          <a:sy n="89" d="100"/>
        </p:scale>
        <p:origin x="333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omments/modernComment_117_E8164797.xml><?xml version="1.0" encoding="utf-8"?>
<p188:cmLst xmlns:a="http://schemas.openxmlformats.org/drawingml/2006/main" xmlns:r="http://schemas.openxmlformats.org/officeDocument/2006/relationships" xmlns:p188="http://schemas.microsoft.com/office/powerpoint/2018/8/main">
  <p188:cm id="{B7C6EDBC-C358-4078-9494-97511770664F}" authorId="{04EAF720-073B-9617-B22D-4224878205C5}" created="2024-12-04T21:01:19.692">
    <ac:deMkLst xmlns:ac="http://schemas.microsoft.com/office/drawing/2013/main/command">
      <pc:docMk xmlns:pc="http://schemas.microsoft.com/office/powerpoint/2013/main/command"/>
      <pc:sldMk xmlns:pc="http://schemas.microsoft.com/office/powerpoint/2013/main/command" cId="3893774231" sldId="279"/>
      <ac:grpSpMk id="33" creationId="{3CF393A7-2310-BB14-5EBD-1B6FDDFB0C6D}"/>
    </ac:deMkLst>
    <p188:txBody>
      <a:bodyPr/>
      <a:lstStyle/>
      <a:p>
        <a:r>
          <a:rPr lang="en-US"/>
          <a:t>brian: the two in the right column are republicans</a:t>
        </a:r>
      </a:p>
    </p188:txBody>
  </p188:cm>
</p188:cmLst>
</file>

<file path=ppt/comments/modernComment_11A_99ABCB.xml><?xml version="1.0" encoding="utf-8"?>
<p188:cmLst xmlns:a="http://schemas.openxmlformats.org/drawingml/2006/main" xmlns:r="http://schemas.openxmlformats.org/officeDocument/2006/relationships" xmlns:p188="http://schemas.microsoft.com/office/powerpoint/2018/8/main">
  <p188:cm id="{2717E437-C7C7-4962-B5E7-EF59D18CB0DC}" authorId="{3E6BDBCE-DD41-FAD4-6E38-739E48240231}" status="resolved" created="2024-12-04T21:44:30.342" complete="100000">
    <pc:sldMkLst xmlns:pc="http://schemas.microsoft.com/office/powerpoint/2013/main/command">
      <pc:docMk/>
      <pc:sldMk cId="10070987" sldId="282"/>
    </pc:sldMkLst>
    <p188:txBody>
      <a:bodyPr/>
      <a:lstStyle/>
      <a:p>
        <a:r>
          <a:rPr lang="en-US"/>
          <a:t>I think the total and general funds are flipped here (donut that goes with GF is with TF and vice-versa)</a:t>
        </a:r>
      </a:p>
    </p188:txBody>
  </p188:cm>
  <p188:cm id="{AE66B05D-0A62-4476-8A93-067F907BC1A7}" authorId="{3E6BDBCE-DD41-FAD4-6E38-739E48240231}" status="resolved" created="2024-12-04T21:49:49.106" complete="100000">
    <ac:deMkLst xmlns:ac="http://schemas.microsoft.com/office/drawing/2013/main/command">
      <pc:docMk xmlns:pc="http://schemas.microsoft.com/office/powerpoint/2013/main/command"/>
      <pc:sldMk xmlns:pc="http://schemas.microsoft.com/office/powerpoint/2013/main/command" cId="10070987" sldId="282"/>
      <ac:picMk id="13" creationId="{CE28D19F-D701-0978-99E3-F659274F6295}"/>
    </ac:deMkLst>
    <p188:txBody>
      <a:bodyPr/>
      <a:lstStyle/>
      <a:p>
        <a:r>
          <a:rPr lang="en-US"/>
          <a:t>TF for K-12 rounds up to 7.6</a:t>
        </a:r>
      </a:p>
    </p188:txBody>
  </p188:cm>
</p188:cmLst>
</file>

<file path=ppt/comments/modernComment_135_77CA326C.xml><?xml version="1.0" encoding="utf-8"?>
<p188:cmLst xmlns:a="http://schemas.openxmlformats.org/drawingml/2006/main" xmlns:r="http://schemas.openxmlformats.org/officeDocument/2006/relationships" xmlns:p188="http://schemas.microsoft.com/office/powerpoint/2018/8/main">
  <p188:cm id="{35EB20DB-986D-4E7D-AD10-49F78D5E45BA}" authorId="{3E6BDBCE-DD41-FAD4-6E38-739E48240231}" created="2024-12-04T21:54:49.853">
    <pc:sldMkLst xmlns:pc="http://schemas.microsoft.com/office/powerpoint/2013/main/command">
      <pc:docMk/>
      <pc:sldMk cId="2009739884" sldId="309"/>
    </pc:sldMkLst>
    <p188:txBody>
      <a:bodyPr/>
      <a:lstStyle/>
      <a:p>
        <a:r>
          <a:rPr lang="en-US"/>
          <a:t>The graphic shows 10% not 9% but frankly, hte office of new americans at the state rounds it up to 10% so maybe we change text and keep graphic. </a:t>
        </a:r>
      </a:p>
    </p188:txBody>
  </p188:cm>
</p188:cmLst>
</file>

<file path=ppt/comments/modernComment_13E_6A2344BD.xml><?xml version="1.0" encoding="utf-8"?>
<p188:cmLst xmlns:a="http://schemas.openxmlformats.org/drawingml/2006/main" xmlns:r="http://schemas.openxmlformats.org/officeDocument/2006/relationships" xmlns:p188="http://schemas.microsoft.com/office/powerpoint/2018/8/main">
  <p188:cm id="{12DCEC90-16CB-4529-8489-DF6315667E1B}" authorId="{3E6BDBCE-DD41-FAD4-6E38-739E48240231}" created="2024-12-04T21:34:41.735">
    <pc:sldMkLst xmlns:pc="http://schemas.microsoft.com/office/powerpoint/2013/main/command">
      <pc:docMk/>
      <pc:sldMk cId="1780696253" sldId="318"/>
    </pc:sldMkLst>
    <p188:txBody>
      <a:bodyPr/>
      <a:lstStyle/>
      <a:p>
        <a:r>
          <a:rPr lang="en-US"/>
          <a:t>We call it" carry on with our priorities" earlier if want to be consistent.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4513F5-845C-4599-88D2-7B952DC258C4}" type="datetimeFigureOut">
              <a:rPr lang="en-US" smtClean="0"/>
              <a:t>12/10/24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373674-4EA1-497E-BFE1-BF1EE84C9EAC}" type="slidenum">
              <a:rPr lang="en-US" smtClean="0"/>
              <a:t>‹#›</a:t>
            </a:fld>
            <a:endParaRPr lang="en-US"/>
          </a:p>
        </p:txBody>
      </p:sp>
    </p:spTree>
    <p:extLst>
      <p:ext uri="{BB962C8B-B14F-4D97-AF65-F5344CB8AC3E}">
        <p14:creationId xmlns:p14="http://schemas.microsoft.com/office/powerpoint/2010/main" val="346102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B7BDCE-6490-4230-A5F6-1BCC7A49F098}" type="datetimeFigureOut">
              <a:rPr lang="en-US" smtClean="0"/>
              <a:t>12/10/24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D8ED13-D04F-4874-BDFA-12A710744C61}" type="slidenum">
              <a:rPr lang="en-US" smtClean="0"/>
              <a:t>‹#›</a:t>
            </a:fld>
            <a:endParaRPr lang="en-US"/>
          </a:p>
        </p:txBody>
      </p:sp>
    </p:spTree>
    <p:extLst>
      <p:ext uri="{BB962C8B-B14F-4D97-AF65-F5344CB8AC3E}">
        <p14:creationId xmlns:p14="http://schemas.microsoft.com/office/powerpoint/2010/main" val="3983389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1</a:t>
            </a:fld>
            <a:endParaRPr lang="en-US"/>
          </a:p>
        </p:txBody>
      </p:sp>
    </p:spTree>
    <p:extLst>
      <p:ext uri="{BB962C8B-B14F-4D97-AF65-F5344CB8AC3E}">
        <p14:creationId xmlns:p14="http://schemas.microsoft.com/office/powerpoint/2010/main" val="1418527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tool in our mental framework is money. That means the state budget. And I’m sorry to say but this tool is a bit unreliable.</a:t>
            </a:r>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10</a:t>
            </a:fld>
            <a:endParaRPr lang="en-US"/>
          </a:p>
        </p:txBody>
      </p:sp>
    </p:spTree>
    <p:extLst>
      <p:ext uri="{BB962C8B-B14F-4D97-AF65-F5344CB8AC3E}">
        <p14:creationId xmlns:p14="http://schemas.microsoft.com/office/powerpoint/2010/main" val="1812975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to the numbers, we thought a quick overview of the budget process might help you follow the action.</a:t>
            </a:r>
          </a:p>
          <a:p>
            <a:r>
              <a:rPr lang="en-US" dirty="0"/>
              <a:t>The governor put in his budget on November 1. Right now, the JBC is getting briefings on each department, after which they call the department leaders in for a hearing to justify their requests. After the legislature convenes in January, they will vote on changes to the current 2024-25 budget, called supplementals. This year, those might be cuts. </a:t>
            </a:r>
          </a:p>
          <a:p>
            <a:r>
              <a:rPr lang="en-US" dirty="0"/>
              <a:t>In February, the JBC starts to set line items for each department, and by the end of March they will have produced a balanced budget. That budget gets put into the Long Bill, and both the Senate and the House each have a week to amend it. The Long Bill is the last chance anyone has to get an item into the 25-26 budget.</a:t>
            </a:r>
          </a:p>
        </p:txBody>
      </p:sp>
      <p:sp>
        <p:nvSpPr>
          <p:cNvPr id="4" name="Slide Number Placeholder 3"/>
          <p:cNvSpPr>
            <a:spLocks noGrp="1"/>
          </p:cNvSpPr>
          <p:nvPr>
            <p:ph type="sldNum" sz="quarter" idx="5"/>
          </p:nvPr>
        </p:nvSpPr>
        <p:spPr/>
        <p:txBody>
          <a:bodyPr/>
          <a:lstStyle/>
          <a:p>
            <a:fld id="{01D8ED13-D04F-4874-BDFA-12A710744C61}" type="slidenum">
              <a:rPr lang="en-US" smtClean="0"/>
              <a:t>11</a:t>
            </a:fld>
            <a:endParaRPr lang="en-US"/>
          </a:p>
        </p:txBody>
      </p:sp>
    </p:spTree>
    <p:extLst>
      <p:ext uri="{BB962C8B-B14F-4D97-AF65-F5344CB8AC3E}">
        <p14:creationId xmlns:p14="http://schemas.microsoft.com/office/powerpoint/2010/main" val="1009762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get into the numbers. The one thing to know about the budget is that it’s tight. There is essentially no room for new programs. In fact, some legislators say the rank and file is being told that they will not be able to pass any bills that spend money in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one reason it’s tight is because of legal constraints on revenue that are unique to Colorado.</a:t>
            </a:r>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12</a:t>
            </a:fld>
            <a:endParaRPr lang="en-US"/>
          </a:p>
        </p:txBody>
      </p:sp>
    </p:spTree>
    <p:extLst>
      <p:ext uri="{BB962C8B-B14F-4D97-AF65-F5344CB8AC3E}">
        <p14:creationId xmlns:p14="http://schemas.microsoft.com/office/powerpoint/2010/main" val="2039235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F04CF-995B-8F27-00FE-52D85A0F8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FFC17-B6ED-3E91-3B1F-4A7914C4F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56B86-45B8-E959-4882-9442EDE8F8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might have heard people say that Colorado is back to having tight budgets after several years of extra money from pandemic relief funds. And that’s true, but this time we’re in a slightly different sort of budget trouble than normal. When I was a reporter at the Capitol, we were dealing with several years of dire budgets from the financial crash of </a:t>
            </a:r>
            <a:r>
              <a:rPr lang="en-US" b="1" dirty="0"/>
              <a:t>2008</a:t>
            </a:r>
            <a:r>
              <a:rPr lang="en-US" dirty="0"/>
              <a:t>. That’s part 1 of this drawing. There was just not enough tax revenue coming into the piggy bank. This time around, we’re in the second part of the drawing. Our revenue is healthy. The economy’s pretty good, actually. But our expenses have grown even more than revenue. And there’s this little matter of the Taxpayer’s Bill of Rights, or TABOR. It’s a revenue limit — the strictest in the country. If revenue goes over the TABOR limit, the legislature has to send it back to taxpayers. For the 24-25 budget, the state is probably about $750 million over the limit. It won’t help to raise taxes or fees, because that extra revenue would just push the budget farther over the TABOR limit. That’s why we’re looking at spending cuts.</a:t>
            </a:r>
          </a:p>
          <a:p>
            <a:endParaRPr lang="en-US" dirty="0"/>
          </a:p>
        </p:txBody>
      </p:sp>
      <p:sp>
        <p:nvSpPr>
          <p:cNvPr id="4" name="Slide Number Placeholder 3">
            <a:extLst>
              <a:ext uri="{FF2B5EF4-FFF2-40B4-BE49-F238E27FC236}">
                <a16:creationId xmlns:a16="http://schemas.microsoft.com/office/drawing/2014/main" id="{DD002D8D-27C7-9AE4-0553-A151D0DF78BE}"/>
              </a:ext>
            </a:extLst>
          </p:cNvPr>
          <p:cNvSpPr>
            <a:spLocks noGrp="1"/>
          </p:cNvSpPr>
          <p:nvPr>
            <p:ph type="sldNum" sz="quarter" idx="5"/>
          </p:nvPr>
        </p:nvSpPr>
        <p:spPr/>
        <p:txBody>
          <a:bodyPr/>
          <a:lstStyle/>
          <a:p>
            <a:fld id="{01D8ED13-D04F-4874-BDFA-12A710744C61}" type="slidenum">
              <a:rPr lang="en-US" smtClean="0"/>
              <a:t>13</a:t>
            </a:fld>
            <a:endParaRPr lang="en-US"/>
          </a:p>
        </p:txBody>
      </p:sp>
    </p:spTree>
    <p:extLst>
      <p:ext uri="{BB962C8B-B14F-4D97-AF65-F5344CB8AC3E}">
        <p14:creationId xmlns:p14="http://schemas.microsoft.com/office/powerpoint/2010/main" val="1846309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all that, the budget is probably going to look a lot like you see here. Not to say there won’t be important changes, but the big expenses are what they are — health care and education. Health Care Policy and Financing is by far the biggest department by total dollars, followed by K-12 education and Higher Education. It’s the same story in the general fund, which is the part legislators have the most control over. HCPF and K-12 Education are the two biggest departments. Higher education and Human Services have $1.6 billion and $1.3 billion, respectively.</a:t>
            </a:r>
          </a:p>
        </p:txBody>
      </p:sp>
      <p:sp>
        <p:nvSpPr>
          <p:cNvPr id="4" name="Slide Number Placeholder 3"/>
          <p:cNvSpPr>
            <a:spLocks noGrp="1"/>
          </p:cNvSpPr>
          <p:nvPr>
            <p:ph type="sldNum" sz="quarter" idx="5"/>
          </p:nvPr>
        </p:nvSpPr>
        <p:spPr/>
        <p:txBody>
          <a:bodyPr/>
          <a:lstStyle/>
          <a:p>
            <a:fld id="{01D8ED13-D04F-4874-BDFA-12A710744C61}" type="slidenum">
              <a:rPr lang="en-US" smtClean="0"/>
              <a:t>14</a:t>
            </a:fld>
            <a:endParaRPr lang="en-US"/>
          </a:p>
        </p:txBody>
      </p:sp>
    </p:spTree>
    <p:extLst>
      <p:ext uri="{BB962C8B-B14F-4D97-AF65-F5344CB8AC3E}">
        <p14:creationId xmlns:p14="http://schemas.microsoft.com/office/powerpoint/2010/main" val="2069791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governor has proposed many items to bring the budget into balance. We will talk about two. First is freezing or cutting the rates the state pays to health care providers in Medicaid, aiming to pay 95% of what Medicare pays. Providers who currently get above 95% of Medicare would be cut back to 95%. The JBC has been working for years to incrementally raise provider rates, and this proposed cut is not sitting well with JBC members from both parties.</a:t>
            </a:r>
          </a:p>
          <a:p>
            <a:r>
              <a:rPr lang="en-US" dirty="0"/>
              <a:t>The second is privatizing Pinnacol Assurance. Pinnacol is a quasi-public workers comp insurance company. The state set it up more than 100 years ago. Polis wants to fully privatize it and use the proceeds from the sale to backfill the state budget for the next few years. There are two drawbacks to this plan. First, you can only sell a 100-year-old company once, and this option wouldn’t be available to deal with an even bigger budget problem in the future. And two, if legislators reject the sale, then they will have to find another $100 million in cuts this year.</a:t>
            </a:r>
          </a:p>
        </p:txBody>
      </p:sp>
      <p:sp>
        <p:nvSpPr>
          <p:cNvPr id="4" name="Slide Number Placeholder 3"/>
          <p:cNvSpPr>
            <a:spLocks noGrp="1"/>
          </p:cNvSpPr>
          <p:nvPr>
            <p:ph type="sldNum" sz="quarter" idx="5"/>
          </p:nvPr>
        </p:nvSpPr>
        <p:spPr/>
        <p:txBody>
          <a:bodyPr/>
          <a:lstStyle/>
          <a:p>
            <a:fld id="{01D8ED13-D04F-4874-BDFA-12A710744C61}" type="slidenum">
              <a:rPr lang="en-US" smtClean="0"/>
              <a:t>15</a:t>
            </a:fld>
            <a:endParaRPr lang="en-US"/>
          </a:p>
        </p:txBody>
      </p:sp>
    </p:spTree>
    <p:extLst>
      <p:ext uri="{BB962C8B-B14F-4D97-AF65-F5344CB8AC3E}">
        <p14:creationId xmlns:p14="http://schemas.microsoft.com/office/powerpoint/2010/main" val="2380760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
            <a:r>
              <a:rPr lang="en-US" sz="1800" b="0" i="0" u="none" strike="noStrike" dirty="0">
                <a:solidFill>
                  <a:srgbClr val="000000"/>
                </a:solidFill>
                <a:effectLst/>
                <a:latin typeface="Aptos Narrow" panose="020B0004020202020204" pitchFamily="34" charset="0"/>
              </a:rPr>
              <a:t>To wrap up our look at the budget, I want to talk about federal funds. We usually don’t pay too much attention to federal funds because there’s not much to say about them. They come from the federal government for specific purposes, and the legislature doesn’t have much say at all over them. The federal government pays for about 30% of the state budget. That’s more than $13 billion. We don’t expect many changes this year, but after Trump and congressional Republicans have had time to put together their first budget, we could see some big changes in the coming years.</a:t>
            </a:r>
          </a:p>
          <a:p>
            <a:pPr algn="l" fontAlgn="b"/>
            <a:r>
              <a:rPr lang="en-US" sz="1800" b="0" i="0" u="none" strike="noStrike" dirty="0">
                <a:solidFill>
                  <a:srgbClr val="000000"/>
                </a:solidFill>
                <a:effectLst/>
                <a:latin typeface="Aptos Narrow" panose="020B0004020202020204" pitchFamily="34" charset="0"/>
              </a:rPr>
              <a:t>So we thought we should look at where the state is most vulnerable to federal changes. The chart shows the percentage of federal funds in the seven departments most dependent on money from Washington. First is military and veterans’ affairs. That’s basically the National Guard. Then we see HCPF with Medicaid, Labor with unemployment insurance, </a:t>
            </a:r>
          </a:p>
          <a:p>
            <a:pPr algn="l" fontAlgn="b"/>
            <a:r>
              <a:rPr lang="en-US" sz="1800" b="0" i="0" u="none" strike="noStrike" dirty="0">
                <a:solidFill>
                  <a:srgbClr val="000000"/>
                </a:solidFill>
                <a:effectLst/>
                <a:latin typeface="Aptos Narrow" panose="020B0004020202020204" pitchFamily="34" charset="0"/>
              </a:rPr>
              <a:t>But in terms of raw dollars, there’s really one big item, and that’s Medicaid. Nearly $10 billion in federal funds will come to HCPF in the next budget, mostly for Medicaid. Now you see why Emily spent so much time this morning on looking at potential cuts to Medicaid, either by changing the federal match rate or by block granting the program. Even a 10% cut would be a billion dollars.</a:t>
            </a:r>
          </a:p>
        </p:txBody>
      </p:sp>
      <p:sp>
        <p:nvSpPr>
          <p:cNvPr id="4" name="Slide Number Placeholder 3"/>
          <p:cNvSpPr>
            <a:spLocks noGrp="1"/>
          </p:cNvSpPr>
          <p:nvPr>
            <p:ph type="sldNum" sz="quarter" idx="5"/>
          </p:nvPr>
        </p:nvSpPr>
        <p:spPr/>
        <p:txBody>
          <a:bodyPr/>
          <a:lstStyle/>
          <a:p>
            <a:fld id="{01D8ED13-D04F-4874-BDFA-12A710744C61}" type="slidenum">
              <a:rPr lang="en-US" smtClean="0"/>
              <a:t>16</a:t>
            </a:fld>
            <a:endParaRPr lang="en-US"/>
          </a:p>
        </p:txBody>
      </p:sp>
    </p:spTree>
    <p:extLst>
      <p:ext uri="{BB962C8B-B14F-4D97-AF65-F5344CB8AC3E}">
        <p14:creationId xmlns:p14="http://schemas.microsoft.com/office/powerpoint/2010/main" val="419924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F838C-FA54-21D3-2B35-47D25FE08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A60FF-D895-1813-50AE-80F0EF11A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79EE11-7FBA-DDAA-20BF-41123F1B10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was a look at the tools we have to work with. We reminded ourselves that this is a federal republic and there’s a lot that a state can do in such a system. We looked at our leadership in and out of the capitol. And then we looked at probably the weakest tool in our toolbox, the state budget. State finances is probably where Colorado is most exposed to risk from radical changes coming from Washington — especially in Medicaid.</a:t>
            </a:r>
          </a:p>
          <a:p>
            <a:endParaRPr lang="en-US" dirty="0"/>
          </a:p>
        </p:txBody>
      </p:sp>
      <p:sp>
        <p:nvSpPr>
          <p:cNvPr id="4" name="Slide Number Placeholder 3">
            <a:extLst>
              <a:ext uri="{FF2B5EF4-FFF2-40B4-BE49-F238E27FC236}">
                <a16:creationId xmlns:a16="http://schemas.microsoft.com/office/drawing/2014/main" id="{0065DDD1-0671-8BA9-B8B0-4B5C613B4BFF}"/>
              </a:ext>
            </a:extLst>
          </p:cNvPr>
          <p:cNvSpPr>
            <a:spLocks noGrp="1"/>
          </p:cNvSpPr>
          <p:nvPr>
            <p:ph type="sldNum" sz="quarter" idx="5"/>
          </p:nvPr>
        </p:nvSpPr>
        <p:spPr/>
        <p:txBody>
          <a:bodyPr/>
          <a:lstStyle/>
          <a:p>
            <a:fld id="{01D8ED13-D04F-4874-BDFA-12A710744C61}" type="slidenum">
              <a:rPr lang="en-US" smtClean="0"/>
              <a:t>17</a:t>
            </a:fld>
            <a:endParaRPr lang="en-US"/>
          </a:p>
        </p:txBody>
      </p:sp>
    </p:spTree>
    <p:extLst>
      <p:ext uri="{BB962C8B-B14F-4D97-AF65-F5344CB8AC3E}">
        <p14:creationId xmlns:p14="http://schemas.microsoft.com/office/powerpoint/2010/main" val="2204892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look at the state’s tasks. Our research for this presentation brought up two broad themes about the policy work going on in Colorado right now. Protecting the vulnerable, and carrying on with all the other work.</a:t>
            </a:r>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18</a:t>
            </a:fld>
            <a:endParaRPr lang="en-US"/>
          </a:p>
        </p:txBody>
      </p:sp>
    </p:spTree>
    <p:extLst>
      <p:ext uri="{BB962C8B-B14F-4D97-AF65-F5344CB8AC3E}">
        <p14:creationId xmlns:p14="http://schemas.microsoft.com/office/powerpoint/2010/main" val="1497299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Transgender people found themselves as targets of a culture war in the past several years, with bans on medical care, sports participation, and public bathrooms.</a:t>
            </a:r>
          </a:p>
          <a:p>
            <a:r>
              <a:rPr lang="en-US" dirty="0"/>
              <a:t>They’re feeling this as hate. Calls to the Trevor Project, an LGBTQ suicide hotline, spiked by 700% in the days after the election. Colorado has a special role to play here, because it has become a sanctuary state for trans people seeking gender-affirming care. 26 states have laws or rules banning gender-affirming care for anyone under age 18. </a:t>
            </a:r>
          </a:p>
          <a:p>
            <a:r>
              <a:rPr lang="en-US" dirty="0"/>
              <a:t>The legislature established the legal right to gender-affirming care a few years ago, while other states were outlawing it. In 2025, One Colorado is backing a bill to add gender-affirming care as an insurance benefit in all state-regulated plans.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Polis opposes mandates on insurance, so this could be a tricky decision.</a:t>
            </a:r>
          </a:p>
          <a:p>
            <a:r>
              <a:rPr lang="en-US" dirty="0"/>
              <a:t>It’s also hard to find providers, because the number of people coming from out of state for this care has doubled in the past couple of years. But the most common treatment is hormone replacement therapy, and any primary care doctor can get trained to provide this. Look for some efforts in that area, even if they might not involve legislation.</a:t>
            </a:r>
          </a:p>
        </p:txBody>
      </p:sp>
      <p:sp>
        <p:nvSpPr>
          <p:cNvPr id="4" name="Slide Number Placeholder 3"/>
          <p:cNvSpPr>
            <a:spLocks noGrp="1"/>
          </p:cNvSpPr>
          <p:nvPr>
            <p:ph type="sldNum" sz="quarter" idx="5"/>
          </p:nvPr>
        </p:nvSpPr>
        <p:spPr/>
        <p:txBody>
          <a:bodyPr/>
          <a:lstStyle/>
          <a:p>
            <a:fld id="{01D8ED13-D04F-4874-BDFA-12A710744C61}" type="slidenum">
              <a:rPr lang="en-US" smtClean="0"/>
              <a:t>19</a:t>
            </a:fld>
            <a:endParaRPr lang="en-US"/>
          </a:p>
        </p:txBody>
      </p:sp>
    </p:spTree>
    <p:extLst>
      <p:ext uri="{BB962C8B-B14F-4D97-AF65-F5344CB8AC3E}">
        <p14:creationId xmlns:p14="http://schemas.microsoft.com/office/powerpoint/2010/main" val="2991956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we’re going to try to do today is construct a framework for how to think about public policy in Colorado in the next year. Or four years.</a:t>
            </a:r>
          </a:p>
          <a:p>
            <a:r>
              <a:rPr lang="en-US" dirty="0">
                <a:ea typeface="Calibri"/>
                <a:cs typeface="Calibri"/>
              </a:rPr>
              <a:t>Just like any policy framework, we want to understand the tools we have at our disposal. Today's we'll look at three: the nation's federal structure, our state's leadership, and our financial resources — in this case the state budget. </a:t>
            </a:r>
            <a:endParaRPr lang="en-US" dirty="0"/>
          </a:p>
          <a:p>
            <a:r>
              <a:rPr lang="en-US" dirty="0"/>
              <a:t>Then we'll look at the tasks we can accomplish. We'll be looking at two. First, protecting our most vulnerable neighbors, and two, carrying on with our long-term work in health costs, housing, and more.</a:t>
            </a:r>
          </a:p>
        </p:txBody>
      </p:sp>
      <p:sp>
        <p:nvSpPr>
          <p:cNvPr id="4" name="Slide Number Placeholder 3"/>
          <p:cNvSpPr>
            <a:spLocks noGrp="1"/>
          </p:cNvSpPr>
          <p:nvPr>
            <p:ph type="sldNum" sz="quarter" idx="5"/>
          </p:nvPr>
        </p:nvSpPr>
        <p:spPr/>
        <p:txBody>
          <a:bodyPr/>
          <a:lstStyle/>
          <a:p>
            <a:fld id="{01D8ED13-D04F-4874-BDFA-12A710744C61}" type="slidenum">
              <a:rPr lang="en-US" smtClean="0"/>
              <a:t>2</a:t>
            </a:fld>
            <a:endParaRPr lang="en-US"/>
          </a:p>
        </p:txBody>
      </p:sp>
    </p:spTree>
    <p:extLst>
      <p:ext uri="{BB962C8B-B14F-4D97-AF65-F5344CB8AC3E}">
        <p14:creationId xmlns:p14="http://schemas.microsoft.com/office/powerpoint/2010/main" val="3541984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adAnother</a:t>
            </a:r>
            <a:r>
              <a:rPr lang="en-US" dirty="0"/>
              <a:t> explicit target of Trump’s campaign was immigrants. He mostly talked about deporting undocumented immigrants, but his close advisers have also talked about targeting naturalized citizens or U.S.-born children of immigrants, even though that group is protected under the 14</a:t>
            </a:r>
            <a:r>
              <a:rPr lang="en-US" baseline="30000" dirty="0"/>
              <a:t>th</a:t>
            </a:r>
            <a:r>
              <a:rPr lang="en-US" dirty="0"/>
              <a:t> Amendment. Trump even came to Aurora, which he claimed is a “war zone,” to say he would invoke a 1798 law called the Alien Enemies Act that gives presidents the authority to detain members of an enemy nation. </a:t>
            </a:r>
          </a:p>
          <a:p>
            <a:r>
              <a:rPr lang="en-US" dirty="0"/>
              <a:t>We talked to the Colorado Immigrant Rights Coalition about this, and they say they are focusing on educating community members about their rights and making sure the state and local governments in Colorado follow state law, which says law enforcement will only help federal immigration authorities if they have a warrant signed by a judge.</a:t>
            </a:r>
          </a:p>
          <a:p>
            <a:r>
              <a:rPr lang="en-US" dirty="0"/>
              <a:t>Colorado also has taken big steps toward getting health insurance to undocumented people, both through the </a:t>
            </a:r>
            <a:r>
              <a:rPr lang="en-US" dirty="0" err="1"/>
              <a:t>OmniSalud</a:t>
            </a:r>
            <a:r>
              <a:rPr lang="en-US" dirty="0"/>
              <a:t> program for private insurance and Cover All Coloradans in Medicaid, which launches Jan. 1. Data privacy is going to be extremely important for those programs to succeed. </a:t>
            </a:r>
          </a:p>
        </p:txBody>
      </p:sp>
      <p:sp>
        <p:nvSpPr>
          <p:cNvPr id="4" name="Slide Number Placeholder 3"/>
          <p:cNvSpPr>
            <a:spLocks noGrp="1"/>
          </p:cNvSpPr>
          <p:nvPr>
            <p:ph type="sldNum" sz="quarter" idx="5"/>
          </p:nvPr>
        </p:nvSpPr>
        <p:spPr/>
        <p:txBody>
          <a:bodyPr/>
          <a:lstStyle/>
          <a:p>
            <a:fld id="{01D8ED13-D04F-4874-BDFA-12A710744C61}" type="slidenum">
              <a:rPr lang="en-US" smtClean="0"/>
              <a:t>20</a:t>
            </a:fld>
            <a:endParaRPr lang="en-US"/>
          </a:p>
        </p:txBody>
      </p:sp>
    </p:spTree>
    <p:extLst>
      <p:ext uri="{BB962C8B-B14F-4D97-AF65-F5344CB8AC3E}">
        <p14:creationId xmlns:p14="http://schemas.microsoft.com/office/powerpoint/2010/main" val="1852726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in our first category of protecting the vulnerable, our safety net needs attention. Probably the most important thread in the safety net is Medicaid.</a:t>
            </a:r>
          </a:p>
          <a:p>
            <a:r>
              <a:rPr lang="en-US" dirty="0"/>
              <a:t>These issues are mostly separate from the presidential election. First, the cost of health care for Medicaid has risen far beyond expectations from last year, and its putting pressure on the whole state budget. </a:t>
            </a:r>
          </a:p>
          <a:p>
            <a:r>
              <a:rPr lang="en-US" dirty="0"/>
              <a:t>Safety net clinics and hospitals are sounding the alarm about an influx of uninsured patients that is putting a them under great strain. Everybody likes to complain about low reimbursement from Medicaid, but the fact is that many providers depend on Medicaid, because without it their patients have no way to pay.</a:t>
            </a:r>
          </a:p>
          <a:p>
            <a:r>
              <a:rPr lang="en-US" dirty="0"/>
              <a:t>Speaking of provider pay, the governor’s budget calls for freezing provider reimbursement rates or even cutting some of them back to 95% what Medicare pays. This has Joint Budget Committee members pretty steamed — both Republicans and Democrats. The JBC has been trying to raise provider rates for the past several years, and they are saying they will not approve these cuts.</a:t>
            </a:r>
          </a:p>
          <a:p>
            <a:r>
              <a:rPr lang="en-US" dirty="0" err="1"/>
              <a:t>Thestate</a:t>
            </a:r>
            <a:r>
              <a:rPr lang="en-US" dirty="0"/>
              <a:t> is now under federal court supervision to rebuild its youth behavioral health system for Medicaid members, after a lawsuit settlement last winter. </a:t>
            </a:r>
          </a:p>
          <a:p>
            <a:r>
              <a:rPr lang="en-US" dirty="0"/>
              <a:t>And finally, phase 3 of the Medicaid Accountable Care Collaborative launches on July 1. Our Medicaid program has a lot going on right now.</a:t>
            </a:r>
          </a:p>
        </p:txBody>
      </p:sp>
      <p:sp>
        <p:nvSpPr>
          <p:cNvPr id="4" name="Slide Number Placeholder 3"/>
          <p:cNvSpPr>
            <a:spLocks noGrp="1"/>
          </p:cNvSpPr>
          <p:nvPr>
            <p:ph type="sldNum" sz="quarter" idx="5"/>
          </p:nvPr>
        </p:nvSpPr>
        <p:spPr/>
        <p:txBody>
          <a:bodyPr/>
          <a:lstStyle/>
          <a:p>
            <a:fld id="{01D8ED13-D04F-4874-BDFA-12A710744C61}" type="slidenum">
              <a:rPr lang="en-US" smtClean="0"/>
              <a:t>21</a:t>
            </a:fld>
            <a:endParaRPr lang="en-US"/>
          </a:p>
        </p:txBody>
      </p:sp>
    </p:spTree>
    <p:extLst>
      <p:ext uri="{BB962C8B-B14F-4D97-AF65-F5344CB8AC3E}">
        <p14:creationId xmlns:p14="http://schemas.microsoft.com/office/powerpoint/2010/main" val="4078452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Possibly the biggest fight of the session. Pharma companies say hospitals are abusing the 340B drug discount program. Hospitals say they are not, and they are seeking legislation to validate the way they are using the program. Several other states have passed legislation like this and perhaps 20 more will consider it in 2025.</a:t>
            </a:r>
          </a:p>
          <a:p>
            <a:r>
              <a:rPr lang="en-US" dirty="0"/>
              <a:t>The issues are whether hospitals are providing enough of a public benefit with the discounts they receive, and whether they can use contract pharmacies in addition to their in-house pharmacies.</a:t>
            </a:r>
          </a:p>
        </p:txBody>
      </p:sp>
      <p:sp>
        <p:nvSpPr>
          <p:cNvPr id="4" name="Slide Number Placeholder 3"/>
          <p:cNvSpPr>
            <a:spLocks noGrp="1"/>
          </p:cNvSpPr>
          <p:nvPr>
            <p:ph type="sldNum" sz="quarter" idx="5"/>
          </p:nvPr>
        </p:nvSpPr>
        <p:spPr/>
        <p:txBody>
          <a:bodyPr/>
          <a:lstStyle/>
          <a:p>
            <a:fld id="{01D8ED13-D04F-4874-BDFA-12A710744C61}" type="slidenum">
              <a:rPr lang="en-US" smtClean="0"/>
              <a:t>23</a:t>
            </a:fld>
            <a:endParaRPr lang="en-US"/>
          </a:p>
        </p:txBody>
      </p:sp>
    </p:spTree>
    <p:extLst>
      <p:ext uri="{BB962C8B-B14F-4D97-AF65-F5344CB8AC3E}">
        <p14:creationId xmlns:p14="http://schemas.microsoft.com/office/powerpoint/2010/main" val="498444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24</a:t>
            </a:fld>
            <a:endParaRPr lang="en-US"/>
          </a:p>
        </p:txBody>
      </p:sp>
    </p:spTree>
    <p:extLst>
      <p:ext uri="{BB962C8B-B14F-4D97-AF65-F5344CB8AC3E}">
        <p14:creationId xmlns:p14="http://schemas.microsoft.com/office/powerpoint/2010/main" val="996797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Medicaid audits: Providers say that Colorado’s cost-recovery audits are too burdensome and are discouraging them from serving Medicaid patients.</a:t>
            </a:r>
          </a:p>
          <a:p>
            <a:r>
              <a:rPr lang="en-US" dirty="0"/>
              <a:t>The Colorado Hospital Association is floating a plan to get more federal money from the Hospital Provider Fee, aka the CHASE fee. Maybe up to $150 million. It might not require legislation.</a:t>
            </a:r>
          </a:p>
          <a:p>
            <a:r>
              <a:rPr lang="en-US" dirty="0"/>
              <a:t>Consumer advocates are targeting hospital facility fees.</a:t>
            </a:r>
          </a:p>
          <a:p>
            <a:r>
              <a:rPr lang="en-US" dirty="0"/>
              <a:t>And the out-of-network billing dispute is back. Doctors say insurers are unjustly excluding them from their networks.</a:t>
            </a:r>
          </a:p>
        </p:txBody>
      </p:sp>
      <p:sp>
        <p:nvSpPr>
          <p:cNvPr id="4" name="Slide Number Placeholder 3"/>
          <p:cNvSpPr>
            <a:spLocks noGrp="1"/>
          </p:cNvSpPr>
          <p:nvPr>
            <p:ph type="sldNum" sz="quarter" idx="5"/>
          </p:nvPr>
        </p:nvSpPr>
        <p:spPr/>
        <p:txBody>
          <a:bodyPr/>
          <a:lstStyle/>
          <a:p>
            <a:fld id="{01D8ED13-D04F-4874-BDFA-12A710744C61}" type="slidenum">
              <a:rPr lang="en-US" smtClean="0"/>
              <a:t>25</a:t>
            </a:fld>
            <a:endParaRPr lang="en-US"/>
          </a:p>
        </p:txBody>
      </p:sp>
    </p:spTree>
    <p:extLst>
      <p:ext uri="{BB962C8B-B14F-4D97-AF65-F5344CB8AC3E}">
        <p14:creationId xmlns:p14="http://schemas.microsoft.com/office/powerpoint/2010/main" val="382220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26</a:t>
            </a:fld>
            <a:endParaRPr lang="en-US"/>
          </a:p>
        </p:txBody>
      </p:sp>
    </p:spTree>
    <p:extLst>
      <p:ext uri="{BB962C8B-B14F-4D97-AF65-F5344CB8AC3E}">
        <p14:creationId xmlns:p14="http://schemas.microsoft.com/office/powerpoint/2010/main" val="1119826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28</a:t>
            </a:fld>
            <a:endParaRPr lang="en-US"/>
          </a:p>
        </p:txBody>
      </p:sp>
    </p:spTree>
    <p:extLst>
      <p:ext uri="{BB962C8B-B14F-4D97-AF65-F5344CB8AC3E}">
        <p14:creationId xmlns:p14="http://schemas.microsoft.com/office/powerpoint/2010/main" val="3628721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F0CD5-273D-685E-6813-394F6CF931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ADE39-25CD-3ED3-3691-61D06176D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4A6918-50F3-A536-59D5-FECF4571BA2B}"/>
              </a:ext>
            </a:extLst>
          </p:cNvPr>
          <p:cNvSpPr>
            <a:spLocks noGrp="1"/>
          </p:cNvSpPr>
          <p:nvPr>
            <p:ph type="body" idx="1"/>
          </p:nvPr>
        </p:nvSpPr>
        <p:spPr/>
        <p:txBody>
          <a:bodyPr/>
          <a:lstStyle/>
          <a:p>
            <a:r>
              <a:rPr lang="en-US" dirty="0"/>
              <a:t>Our first tool is the nature of the United States itself. </a:t>
            </a:r>
          </a:p>
        </p:txBody>
      </p:sp>
      <p:sp>
        <p:nvSpPr>
          <p:cNvPr id="4" name="Slide Number Placeholder 3">
            <a:extLst>
              <a:ext uri="{FF2B5EF4-FFF2-40B4-BE49-F238E27FC236}">
                <a16:creationId xmlns:a16="http://schemas.microsoft.com/office/drawing/2014/main" id="{DEE64ACB-AF7D-1CD5-8B59-9AD2A5B27100}"/>
              </a:ext>
            </a:extLst>
          </p:cNvPr>
          <p:cNvSpPr>
            <a:spLocks noGrp="1"/>
          </p:cNvSpPr>
          <p:nvPr>
            <p:ph type="sldNum" sz="quarter" idx="5"/>
          </p:nvPr>
        </p:nvSpPr>
        <p:spPr/>
        <p:txBody>
          <a:bodyPr/>
          <a:lstStyle/>
          <a:p>
            <a:fld id="{01D8ED13-D04F-4874-BDFA-12A710744C61}" type="slidenum">
              <a:rPr lang="en-US" smtClean="0"/>
              <a:t>3</a:t>
            </a:fld>
            <a:endParaRPr lang="en-US"/>
          </a:p>
        </p:txBody>
      </p:sp>
    </p:spTree>
    <p:extLst>
      <p:ext uri="{BB962C8B-B14F-4D97-AF65-F5344CB8AC3E}">
        <p14:creationId xmlns:p14="http://schemas.microsoft.com/office/powerpoint/2010/main" val="1469627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 federal republic. That was decided back in 1789, as shown in this painting of the constitutional convention. That means power is split among our local, state, and national governments. It means there are things in our control. </a:t>
            </a:r>
          </a:p>
          <a:p>
            <a:r>
              <a:rPr lang="en-US" dirty="0"/>
              <a:t>The national government is still supreme, but there’s a lot that states can decide for themselves if the national government is unable or unwilling to step in.</a:t>
            </a:r>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4</a:t>
            </a:fld>
            <a:endParaRPr lang="en-US"/>
          </a:p>
        </p:txBody>
      </p:sp>
    </p:spTree>
    <p:extLst>
      <p:ext uri="{BB962C8B-B14F-4D97-AF65-F5344CB8AC3E}">
        <p14:creationId xmlns:p14="http://schemas.microsoft.com/office/powerpoint/2010/main" val="1873656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C8FC0-43F2-DB57-9F32-D0587E999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8416B-B27B-6CC1-1344-CE849713B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E07752-BE85-C7F8-378A-F81DA2ADE9D8}"/>
              </a:ext>
            </a:extLst>
          </p:cNvPr>
          <p:cNvSpPr>
            <a:spLocks noGrp="1"/>
          </p:cNvSpPr>
          <p:nvPr>
            <p:ph type="body" idx="1"/>
          </p:nvPr>
        </p:nvSpPr>
        <p:spPr/>
        <p:txBody>
          <a:bodyPr/>
          <a:lstStyle/>
          <a:p>
            <a:r>
              <a:rPr lang="en-US" b="0" dirty="0"/>
              <a:t>Colorado already has done a lot of this work. Here’s a very brief sampling of national policies that Colorado has put into state law.</a:t>
            </a:r>
          </a:p>
          <a:p>
            <a:r>
              <a:rPr lang="en-US" b="0" dirty="0"/>
              <a:t>The Affordable Care Act established a set of essential health benefits that insurance plans have to cover, but Colorado already had a set of essential benefits in law, and it remains there. In CO, for example, </a:t>
            </a:r>
            <a:r>
              <a:rPr lang="en-US" b="0" dirty="0">
                <a:highlight>
                  <a:srgbClr val="FFFF00"/>
                </a:highlight>
              </a:rPr>
              <a:t>hospitalization, labs, prescription drugs, those are all </a:t>
            </a:r>
            <a:r>
              <a:rPr lang="en-US" b="0" dirty="0"/>
              <a:t>essential health benefits under state law, not just the affordable care act.</a:t>
            </a:r>
            <a:endParaRPr lang="en-US" b="0" dirty="0">
              <a:ea typeface="Calibri"/>
              <a:cs typeface="Calibri"/>
            </a:endParaRPr>
          </a:p>
          <a:p>
            <a:r>
              <a:rPr lang="en-US" b="0" dirty="0"/>
              <a:t>Speaking of the ACA, Colorado quickly took advantage of everything that law offered to states, such as expanding Medicaid and setting up an insurance exchange Connect for Health Colorado.</a:t>
            </a:r>
          </a:p>
          <a:p>
            <a:r>
              <a:rPr lang="en-US" b="0" dirty="0"/>
              <a:t>Back when there was a 5-day waiting period in federal law to buy a gun, Colorado circumvented that by setting up and paying for an instant background check at the Colorado Bureau of Investigation. Since then, the state has passed a three-day waiting period.</a:t>
            </a:r>
            <a:endParaRPr lang="en-US" b="0" dirty="0">
              <a:ea typeface="Calibri"/>
              <a:cs typeface="Calibri"/>
            </a:endParaRPr>
          </a:p>
          <a:p>
            <a:r>
              <a:rPr lang="en-US" b="0" dirty="0"/>
              <a:t>And just last month, Colorado voters put the right to same-sex marriage and the right to abortion in the state constitution.</a:t>
            </a:r>
          </a:p>
          <a:p>
            <a:r>
              <a:rPr lang="en-US" b="0" dirty="0"/>
              <a:t>So the idea is not new that Colorado can strike out on its own in health, the environment, and individual rights.</a:t>
            </a:r>
          </a:p>
          <a:p>
            <a:endParaRPr lang="en-US" b="0" dirty="0"/>
          </a:p>
        </p:txBody>
      </p:sp>
      <p:sp>
        <p:nvSpPr>
          <p:cNvPr id="4" name="Slide Number Placeholder 3">
            <a:extLst>
              <a:ext uri="{FF2B5EF4-FFF2-40B4-BE49-F238E27FC236}">
                <a16:creationId xmlns:a16="http://schemas.microsoft.com/office/drawing/2014/main" id="{03AF85B2-1F9B-68EE-54E7-7D8F5A3B24F5}"/>
              </a:ext>
            </a:extLst>
          </p:cNvPr>
          <p:cNvSpPr>
            <a:spLocks noGrp="1"/>
          </p:cNvSpPr>
          <p:nvPr>
            <p:ph type="sldNum" sz="quarter" idx="5"/>
          </p:nvPr>
        </p:nvSpPr>
        <p:spPr/>
        <p:txBody>
          <a:bodyPr/>
          <a:lstStyle/>
          <a:p>
            <a:fld id="{01D8ED13-D04F-4874-BDFA-12A710744C61}" type="slidenum">
              <a:rPr lang="en-US" smtClean="0"/>
              <a:t>5</a:t>
            </a:fld>
            <a:endParaRPr lang="en-US"/>
          </a:p>
        </p:txBody>
      </p:sp>
    </p:spTree>
    <p:extLst>
      <p:ext uri="{BB962C8B-B14F-4D97-AF65-F5344CB8AC3E}">
        <p14:creationId xmlns:p14="http://schemas.microsoft.com/office/powerpoint/2010/main" val="282607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look at state leadership and start out with a quick look at the election and where it leaves Colorado. Republicans made some modest gains in the election. Their biggest victory was picking up the 8th congressional district seat. </a:t>
            </a:r>
          </a:p>
        </p:txBody>
      </p:sp>
      <p:sp>
        <p:nvSpPr>
          <p:cNvPr id="4" name="Slide Number Placeholder 3"/>
          <p:cNvSpPr>
            <a:spLocks noGrp="1"/>
          </p:cNvSpPr>
          <p:nvPr>
            <p:ph type="sldNum" sz="quarter" idx="5"/>
          </p:nvPr>
        </p:nvSpPr>
        <p:spPr/>
        <p:txBody>
          <a:bodyPr/>
          <a:lstStyle/>
          <a:p>
            <a:fld id="{01D8ED13-D04F-4874-BDFA-12A710744C61}" type="slidenum">
              <a:rPr lang="en-US" smtClean="0"/>
              <a:t>6</a:t>
            </a:fld>
            <a:endParaRPr lang="en-US"/>
          </a:p>
        </p:txBody>
      </p:sp>
    </p:spTree>
    <p:extLst>
      <p:ext uri="{BB962C8B-B14F-4D97-AF65-F5344CB8AC3E}">
        <p14:creationId xmlns:p14="http://schemas.microsoft.com/office/powerpoint/2010/main" val="741618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state House, Republicans picked up three seats, but Democrats still have a commanding 43-22 majority. But it’s no longer a supermajority, so Republicans should be able to gain more seats on some committees.</a:t>
            </a:r>
          </a:p>
          <a:p>
            <a:r>
              <a:rPr lang="en-US" dirty="0"/>
              <a:t>In the Senate, the parties each gained and lost a seat, which leaves us at the exact margin from last year, 23 Democrats and 12 Republicans.</a:t>
            </a:r>
            <a:endParaRPr lang="en-US" dirty="0">
              <a:ea typeface="Calibri"/>
              <a:cs typeface="Calibri"/>
            </a:endParaRPr>
          </a:p>
          <a:p>
            <a:r>
              <a:rPr lang="en-US" dirty="0">
                <a:ea typeface="Calibri"/>
                <a:cs typeface="Calibri"/>
              </a:rPr>
              <a:t>The session starts on January 8 and runs for at most 120 days.</a:t>
            </a:r>
          </a:p>
        </p:txBody>
      </p:sp>
      <p:sp>
        <p:nvSpPr>
          <p:cNvPr id="4" name="Slide Number Placeholder 3"/>
          <p:cNvSpPr>
            <a:spLocks noGrp="1"/>
          </p:cNvSpPr>
          <p:nvPr>
            <p:ph type="sldNum" sz="quarter" idx="5"/>
          </p:nvPr>
        </p:nvSpPr>
        <p:spPr/>
        <p:txBody>
          <a:bodyPr/>
          <a:lstStyle/>
          <a:p>
            <a:fld id="{01D8ED13-D04F-4874-BDFA-12A710744C61}" type="slidenum">
              <a:rPr lang="en-US" smtClean="0"/>
              <a:t>7</a:t>
            </a:fld>
            <a:endParaRPr lang="en-US"/>
          </a:p>
        </p:txBody>
      </p:sp>
    </p:spTree>
    <p:extLst>
      <p:ext uri="{BB962C8B-B14F-4D97-AF65-F5344CB8AC3E}">
        <p14:creationId xmlns:p14="http://schemas.microsoft.com/office/powerpoint/2010/main" val="2597597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legislators, but three power centers. First is Gov Jared Polis.</a:t>
            </a:r>
          </a:p>
          <a:p>
            <a:r>
              <a:rPr lang="en-US" dirty="0"/>
              <a:t>Next is Joint Budget Committee. 6 members, 3 each from House and Senate, four Dems and two Republicans. The JBC is at odds with Polis over some of his proposed cuts to education and health care providers.</a:t>
            </a:r>
          </a:p>
          <a:p>
            <a:r>
              <a:rPr lang="en-US" dirty="0"/>
              <a:t>Finally, chamber leadership, personified by new Senate President James Coleman and Speaker of the House Julie McCluskie.</a:t>
            </a:r>
          </a:p>
          <a:p>
            <a:r>
              <a:rPr lang="en-US" dirty="0"/>
              <a:t>These three power centers will interact over the next five months about the legislature’s biggest task — the state budget. The final budget will reflect a compromise between all of them.</a:t>
            </a:r>
          </a:p>
        </p:txBody>
      </p:sp>
      <p:sp>
        <p:nvSpPr>
          <p:cNvPr id="4" name="Slide Number Placeholder 3"/>
          <p:cNvSpPr>
            <a:spLocks noGrp="1"/>
          </p:cNvSpPr>
          <p:nvPr>
            <p:ph type="sldNum" sz="quarter" idx="5"/>
          </p:nvPr>
        </p:nvSpPr>
        <p:spPr/>
        <p:txBody>
          <a:bodyPr/>
          <a:lstStyle/>
          <a:p>
            <a:fld id="{01D8ED13-D04F-4874-BDFA-12A710744C61}" type="slidenum">
              <a:rPr lang="en-US" smtClean="0"/>
              <a:t>8</a:t>
            </a:fld>
            <a:endParaRPr lang="en-US"/>
          </a:p>
        </p:txBody>
      </p:sp>
    </p:spTree>
    <p:extLst>
      <p:ext uri="{BB962C8B-B14F-4D97-AF65-F5344CB8AC3E}">
        <p14:creationId xmlns:p14="http://schemas.microsoft.com/office/powerpoint/2010/main" val="705230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can’t talk about leadership without acknowledging that Colorado has an active and well-resourced community in health advocacy and health policy. Many members of this community are in the room right now or watching online. </a:t>
            </a:r>
          </a:p>
        </p:txBody>
      </p:sp>
      <p:sp>
        <p:nvSpPr>
          <p:cNvPr id="4" name="Slide Number Placeholder 3"/>
          <p:cNvSpPr>
            <a:spLocks noGrp="1"/>
          </p:cNvSpPr>
          <p:nvPr>
            <p:ph type="sldNum" sz="quarter" idx="5"/>
          </p:nvPr>
        </p:nvSpPr>
        <p:spPr/>
        <p:txBody>
          <a:bodyPr/>
          <a:lstStyle/>
          <a:p>
            <a:fld id="{01D8ED13-D04F-4874-BDFA-12A710744C61}" type="slidenum">
              <a:rPr lang="en-US" smtClean="0"/>
              <a:t>9</a:t>
            </a:fld>
            <a:endParaRPr lang="en-US"/>
          </a:p>
        </p:txBody>
      </p:sp>
    </p:spTree>
    <p:extLst>
      <p:ext uri="{BB962C8B-B14F-4D97-AF65-F5344CB8AC3E}">
        <p14:creationId xmlns:p14="http://schemas.microsoft.com/office/powerpoint/2010/main" val="143348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descr="A logo with a white arrow&#10;&#10;Description automatically generated">
            <a:extLst>
              <a:ext uri="{FF2B5EF4-FFF2-40B4-BE49-F238E27FC236}">
                <a16:creationId xmlns:a16="http://schemas.microsoft.com/office/drawing/2014/main" id="{F66BF20C-3375-0A48-A70E-FA97BBE12C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55338" y="723807"/>
            <a:ext cx="5464809" cy="1590116"/>
          </a:xfrm>
        </p:spPr>
        <p:txBody>
          <a:bodyPr anchor="b">
            <a:noAutofit/>
          </a:bodyPr>
          <a:lstStyle>
            <a:lvl1pPr algn="l">
              <a:lnSpc>
                <a:spcPct val="100000"/>
              </a:lnSpc>
              <a:defRPr sz="480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r>
              <a:rPr lang="en-US" dirty="0"/>
              <a:t>Click to Edit Title Style</a:t>
            </a:r>
          </a:p>
        </p:txBody>
      </p:sp>
      <p:sp>
        <p:nvSpPr>
          <p:cNvPr id="3" name="Subtitle 2"/>
          <p:cNvSpPr>
            <a:spLocks noGrp="1"/>
          </p:cNvSpPr>
          <p:nvPr>
            <p:ph type="subTitle" idx="1" hasCustomPrompt="1"/>
          </p:nvPr>
        </p:nvSpPr>
        <p:spPr>
          <a:xfrm>
            <a:off x="355338" y="2422969"/>
            <a:ext cx="5354581" cy="959057"/>
          </a:xfrm>
        </p:spPr>
        <p:txBody>
          <a:bodyPr/>
          <a:lstStyle>
            <a:lvl1pPr marL="0" indent="0" algn="l">
              <a:lnSpc>
                <a:spcPct val="100000"/>
              </a:lnSpc>
              <a:buNone/>
              <a:defRPr sz="2400" i="1">
                <a:solidFill>
                  <a:schemeClr val="bg1"/>
                </a:solidFill>
                <a:latin typeface="Verdana" panose="020B0604030504040204" pitchFamily="34" charset="0"/>
                <a:ea typeface="Verdan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0" name="Text Placeholder 9"/>
          <p:cNvSpPr>
            <a:spLocks noGrp="1"/>
          </p:cNvSpPr>
          <p:nvPr>
            <p:ph type="body" sz="quarter" idx="10" hasCustomPrompt="1"/>
          </p:nvPr>
        </p:nvSpPr>
        <p:spPr>
          <a:xfrm>
            <a:off x="355338" y="5841012"/>
            <a:ext cx="4724662" cy="454907"/>
          </a:xfrm>
        </p:spPr>
        <p:txBody>
          <a:bodyPr>
            <a:normAutofit/>
          </a:bodyPr>
          <a:lstStyle>
            <a:lvl1pPr marL="0" indent="0" algn="l">
              <a:lnSpc>
                <a:spcPts val="2400"/>
              </a:lnSpc>
              <a:buFontTx/>
              <a:buNone/>
              <a:defRPr sz="1800" b="1">
                <a:solidFill>
                  <a:schemeClr val="bg1"/>
                </a:solidFill>
                <a:latin typeface="+mn-lt"/>
                <a:ea typeface="Tahoma" panose="020B0604030504040204" pitchFamily="34" charset="0"/>
                <a:cs typeface="Tahoma" panose="020B0604030504040204" pitchFamily="34" charset="0"/>
              </a:defRPr>
            </a:lvl1pPr>
          </a:lstStyle>
          <a:p>
            <a:pPr lvl="0"/>
            <a:r>
              <a:rPr lang="en-US" dirty="0"/>
              <a:t>Name Here</a:t>
            </a:r>
          </a:p>
        </p:txBody>
      </p:sp>
      <p:sp>
        <p:nvSpPr>
          <p:cNvPr id="12" name="Text Placeholder 11"/>
          <p:cNvSpPr>
            <a:spLocks noGrp="1"/>
          </p:cNvSpPr>
          <p:nvPr>
            <p:ph type="body" sz="quarter" idx="11" hasCustomPrompt="1"/>
          </p:nvPr>
        </p:nvSpPr>
        <p:spPr>
          <a:xfrm>
            <a:off x="355338" y="6242456"/>
            <a:ext cx="4724539" cy="312897"/>
          </a:xfrm>
        </p:spPr>
        <p:txBody>
          <a:bodyPr>
            <a:noAutofit/>
          </a:bodyPr>
          <a:lstStyle>
            <a:lvl1pPr marL="0" indent="0" algn="l">
              <a:lnSpc>
                <a:spcPts val="2000"/>
              </a:lnSpc>
              <a:buFontTx/>
              <a:buNone/>
              <a:defRPr sz="1400" b="0" i="0" baseline="0">
                <a:solidFill>
                  <a:schemeClr val="bg1"/>
                </a:solidFill>
                <a:latin typeface="+mn-lt"/>
                <a:ea typeface="Tahoma" panose="020B0604030504040204" pitchFamily="34" charset="0"/>
                <a:cs typeface="Tahoma" panose="020B0604030504040204" pitchFamily="34" charset="0"/>
              </a:defRPr>
            </a:lvl1pPr>
          </a:lstStyle>
          <a:p>
            <a:pPr lvl="0"/>
            <a:r>
              <a:rPr lang="en-US" dirty="0"/>
              <a:t>Title Here</a:t>
            </a:r>
          </a:p>
        </p:txBody>
      </p:sp>
      <p:sp>
        <p:nvSpPr>
          <p:cNvPr id="18" name="Text Placeholder 17"/>
          <p:cNvSpPr>
            <a:spLocks noGrp="1"/>
          </p:cNvSpPr>
          <p:nvPr>
            <p:ph type="body" sz="quarter" idx="13" hasCustomPrompt="1"/>
          </p:nvPr>
        </p:nvSpPr>
        <p:spPr>
          <a:xfrm>
            <a:off x="355338" y="324477"/>
            <a:ext cx="3493824" cy="290284"/>
          </a:xfrm>
        </p:spPr>
        <p:txBody>
          <a:bodyPr>
            <a:noAutofit/>
          </a:bodyPr>
          <a:lstStyle>
            <a:lvl1pPr marL="0" indent="0" algn="l">
              <a:lnSpc>
                <a:spcPts val="1400"/>
              </a:lnSpc>
              <a:buFontTx/>
              <a:buNone/>
              <a:defRPr sz="1600" b="1">
                <a:solidFill>
                  <a:srgbClr val="FDB81A"/>
                </a:solidFill>
                <a:latin typeface="+mn-lt"/>
                <a:ea typeface="Tahoma" panose="020B0604030504040204" pitchFamily="34" charset="0"/>
                <a:cs typeface="Tahoma" panose="020B0604030504040204" pitchFamily="34" charset="0"/>
              </a:defRPr>
            </a:lvl1pPr>
          </a:lstStyle>
          <a:p>
            <a:pPr lvl="0"/>
            <a:r>
              <a:rPr lang="en-US" dirty="0"/>
              <a:t>DATE HERE</a:t>
            </a:r>
          </a:p>
        </p:txBody>
      </p:sp>
      <p:sp>
        <p:nvSpPr>
          <p:cNvPr id="7" name="Rectangle 6">
            <a:extLst>
              <a:ext uri="{FF2B5EF4-FFF2-40B4-BE49-F238E27FC236}">
                <a16:creationId xmlns:a16="http://schemas.microsoft.com/office/drawing/2014/main" id="{8C470599-6B0C-BB70-5BB2-190B0776041D}"/>
              </a:ext>
            </a:extLst>
          </p:cNvPr>
          <p:cNvSpPr/>
          <p:nvPr userDrawn="1"/>
        </p:nvSpPr>
        <p:spPr>
          <a:xfrm>
            <a:off x="9316720" y="6134193"/>
            <a:ext cx="2611120" cy="54092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for a health institute&#10;&#10;Description automatically generated">
            <a:extLst>
              <a:ext uri="{FF2B5EF4-FFF2-40B4-BE49-F238E27FC236}">
                <a16:creationId xmlns:a16="http://schemas.microsoft.com/office/drawing/2014/main" id="{BC7FA5BF-0B78-4139-CFA8-DE1D10EA256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3660" t="57301" r="23922" b="26194"/>
          <a:stretch/>
        </p:blipFill>
        <p:spPr>
          <a:xfrm>
            <a:off x="9245600" y="6134193"/>
            <a:ext cx="2783840" cy="493031"/>
          </a:xfrm>
          <a:prstGeom prst="rect">
            <a:avLst/>
          </a:prstGeom>
        </p:spPr>
      </p:pic>
    </p:spTree>
    <p:extLst>
      <p:ext uri="{BB962C8B-B14F-4D97-AF65-F5344CB8AC3E}">
        <p14:creationId xmlns:p14="http://schemas.microsoft.com/office/powerpoint/2010/main" val="31711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6" name="Picture 15" descr="Logo, company name&#10;&#10;Description automatically generated">
            <a:extLst>
              <a:ext uri="{FF2B5EF4-FFF2-40B4-BE49-F238E27FC236}">
                <a16:creationId xmlns:a16="http://schemas.microsoft.com/office/drawing/2014/main" id="{C3A4F79C-5624-4149-8735-2BF716D74F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
        <p:nvSpPr>
          <p:cNvPr id="9" name="Title 1"/>
          <p:cNvSpPr>
            <a:spLocks noGrp="1"/>
          </p:cNvSpPr>
          <p:nvPr>
            <p:ph type="ctrTitle" hasCustomPrompt="1"/>
          </p:nvPr>
        </p:nvSpPr>
        <p:spPr>
          <a:xfrm>
            <a:off x="497580" y="262184"/>
            <a:ext cx="11180070" cy="769686"/>
          </a:xfrm>
        </p:spPr>
        <p:txBody>
          <a:bodyPr anchor="b">
            <a:normAutofit/>
          </a:bodyPr>
          <a:lstStyle>
            <a:lvl1pPr algn="l">
              <a:defRPr sz="440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r>
              <a:rPr lang="en-US" dirty="0"/>
              <a:t>Click to Edit Title Style</a:t>
            </a:r>
          </a:p>
        </p:txBody>
      </p:sp>
      <p:sp>
        <p:nvSpPr>
          <p:cNvPr id="10" name="Subtitle 2"/>
          <p:cNvSpPr>
            <a:spLocks noGrp="1"/>
          </p:cNvSpPr>
          <p:nvPr>
            <p:ph type="subTitle" idx="1" hasCustomPrompt="1"/>
          </p:nvPr>
        </p:nvSpPr>
        <p:spPr>
          <a:xfrm>
            <a:off x="497581" y="1191258"/>
            <a:ext cx="5354580" cy="1074729"/>
          </a:xfrm>
        </p:spPr>
        <p:txBody>
          <a:bodyPr>
            <a:noAutofit/>
          </a:bodyPr>
          <a:lstStyle>
            <a:lvl1pPr marL="0" indent="0" algn="l">
              <a:lnSpc>
                <a:spcPts val="2900"/>
              </a:lnSpc>
              <a:buNone/>
              <a:defRPr sz="2400" i="1">
                <a:solidFill>
                  <a:schemeClr val="bg1"/>
                </a:solidFill>
                <a:latin typeface="Verdana" panose="020B0604030504040204" pitchFamily="34" charset="0"/>
                <a:ea typeface="Verdan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a:t>
            </a:r>
          </a:p>
        </p:txBody>
      </p:sp>
      <p:sp>
        <p:nvSpPr>
          <p:cNvPr id="11" name="Text Placeholder 9"/>
          <p:cNvSpPr>
            <a:spLocks noGrp="1"/>
          </p:cNvSpPr>
          <p:nvPr>
            <p:ph type="body" sz="quarter" idx="10" hasCustomPrompt="1"/>
          </p:nvPr>
        </p:nvSpPr>
        <p:spPr>
          <a:xfrm>
            <a:off x="5350562" y="5109784"/>
            <a:ext cx="6252300" cy="422031"/>
          </a:xfrm>
        </p:spPr>
        <p:txBody>
          <a:bodyPr>
            <a:normAutofit/>
          </a:bodyPr>
          <a:lstStyle>
            <a:lvl1pPr marL="0" indent="0" algn="r">
              <a:lnSpc>
                <a:spcPts val="2400"/>
              </a:lnSpc>
              <a:buFontTx/>
              <a:buNone/>
              <a:defRPr sz="2400" b="1">
                <a:solidFill>
                  <a:schemeClr val="tx2"/>
                </a:solidFill>
              </a:defRPr>
            </a:lvl1pPr>
          </a:lstStyle>
          <a:p>
            <a:pPr lvl="0"/>
            <a:r>
              <a:rPr lang="en-US" dirty="0"/>
              <a:t>Name Here</a:t>
            </a:r>
          </a:p>
        </p:txBody>
      </p:sp>
      <p:sp>
        <p:nvSpPr>
          <p:cNvPr id="12" name="Text Placeholder 11"/>
          <p:cNvSpPr>
            <a:spLocks noGrp="1"/>
          </p:cNvSpPr>
          <p:nvPr>
            <p:ph type="body" sz="quarter" idx="11" hasCustomPrompt="1"/>
          </p:nvPr>
        </p:nvSpPr>
        <p:spPr>
          <a:xfrm>
            <a:off x="5350562" y="5506534"/>
            <a:ext cx="6252137" cy="290284"/>
          </a:xfrm>
        </p:spPr>
        <p:txBody>
          <a:bodyPr>
            <a:noAutofit/>
          </a:bodyPr>
          <a:lstStyle>
            <a:lvl1pPr marL="0" indent="0" algn="r">
              <a:lnSpc>
                <a:spcPts val="2000"/>
              </a:lnSpc>
              <a:buFontTx/>
              <a:buNone/>
              <a:defRPr sz="1600" b="1" i="0" baseline="0">
                <a:solidFill>
                  <a:schemeClr val="tx2"/>
                </a:solidFill>
              </a:defRPr>
            </a:lvl1pPr>
          </a:lstStyle>
          <a:p>
            <a:pPr lvl="0"/>
            <a:r>
              <a:rPr lang="en-US" dirty="0"/>
              <a:t>Title Here</a:t>
            </a:r>
          </a:p>
        </p:txBody>
      </p:sp>
      <p:sp>
        <p:nvSpPr>
          <p:cNvPr id="13" name="Text Placeholder 13"/>
          <p:cNvSpPr>
            <a:spLocks noGrp="1"/>
          </p:cNvSpPr>
          <p:nvPr>
            <p:ph type="body" sz="quarter" idx="12" hasCustomPrompt="1"/>
          </p:nvPr>
        </p:nvSpPr>
        <p:spPr>
          <a:xfrm>
            <a:off x="5350562" y="6032406"/>
            <a:ext cx="6250517" cy="342880"/>
          </a:xfrm>
        </p:spPr>
        <p:txBody>
          <a:bodyPr>
            <a:noAutofit/>
          </a:bodyPr>
          <a:lstStyle>
            <a:lvl1pPr marL="0" indent="0" algn="r">
              <a:lnSpc>
                <a:spcPts val="1800"/>
              </a:lnSpc>
              <a:buFontTx/>
              <a:buNone/>
              <a:defRPr sz="1400" b="0">
                <a:solidFill>
                  <a:schemeClr val="tx2"/>
                </a:solidFill>
              </a:defRPr>
            </a:lvl1pPr>
          </a:lstStyle>
          <a:p>
            <a:pPr lvl="0"/>
            <a:r>
              <a:rPr lang="en-US" dirty="0"/>
              <a:t>Event Here</a:t>
            </a:r>
          </a:p>
        </p:txBody>
      </p:sp>
      <p:sp>
        <p:nvSpPr>
          <p:cNvPr id="14" name="Text Placeholder 17"/>
          <p:cNvSpPr>
            <a:spLocks noGrp="1"/>
          </p:cNvSpPr>
          <p:nvPr>
            <p:ph type="body" sz="quarter" idx="13" hasCustomPrompt="1"/>
          </p:nvPr>
        </p:nvSpPr>
        <p:spPr>
          <a:xfrm>
            <a:off x="5350562" y="6369055"/>
            <a:ext cx="6250517" cy="273050"/>
          </a:xfrm>
        </p:spPr>
        <p:txBody>
          <a:bodyPr>
            <a:noAutofit/>
          </a:bodyPr>
          <a:lstStyle>
            <a:lvl1pPr marL="0" indent="0" algn="r">
              <a:lnSpc>
                <a:spcPts val="1400"/>
              </a:lnSpc>
              <a:buFontTx/>
              <a:buNone/>
              <a:defRPr sz="1200" b="0">
                <a:solidFill>
                  <a:schemeClr val="tx2"/>
                </a:solidFill>
              </a:defRPr>
            </a:lvl1pPr>
          </a:lstStyle>
          <a:p>
            <a:pPr lvl="0"/>
            <a:r>
              <a:rPr lang="en-US" dirty="0"/>
              <a:t>Date Here</a:t>
            </a:r>
          </a:p>
        </p:txBody>
      </p:sp>
      <p:pic>
        <p:nvPicPr>
          <p:cNvPr id="3" name="Picture 2" descr="Text&#10;&#10;Description automatically generated">
            <a:extLst>
              <a:ext uri="{FF2B5EF4-FFF2-40B4-BE49-F238E27FC236}">
                <a16:creationId xmlns:a16="http://schemas.microsoft.com/office/drawing/2014/main" id="{98433AAA-B458-41C8-89C9-A22151F0C1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9301" y="5694418"/>
            <a:ext cx="4426193" cy="966737"/>
          </a:xfrm>
          <a:prstGeom prst="rect">
            <a:avLst/>
          </a:prstGeom>
        </p:spPr>
      </p:pic>
    </p:spTree>
    <p:extLst>
      <p:ext uri="{BB962C8B-B14F-4D97-AF65-F5344CB8AC3E}">
        <p14:creationId xmlns:p14="http://schemas.microsoft.com/office/powerpoint/2010/main" val="414357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840" y="365127"/>
            <a:ext cx="10855960" cy="689951"/>
          </a:xfrm>
        </p:spPr>
        <p:txBody>
          <a:bodyPr>
            <a:normAutofit/>
          </a:bodyPr>
          <a:lstStyle>
            <a:lvl1pPr>
              <a:defRPr sz="3600">
                <a:latin typeface="Verdana" panose="020B0604030504040204" pitchFamily="34" charset="0"/>
                <a:ea typeface="Verdana" panose="020B0604030504040204" pitchFamily="34" charset="0"/>
              </a:defRPr>
            </a:lvl1pPr>
          </a:lstStyle>
          <a:p>
            <a:r>
              <a:rPr lang="en-US" dirty="0"/>
              <a:t>Click to Edit Title Style</a:t>
            </a:r>
          </a:p>
        </p:txBody>
      </p:sp>
      <p:sp>
        <p:nvSpPr>
          <p:cNvPr id="3" name="Content Placeholder 2"/>
          <p:cNvSpPr>
            <a:spLocks noGrp="1"/>
          </p:cNvSpPr>
          <p:nvPr>
            <p:ph idx="1" hasCustomPrompt="1"/>
          </p:nvPr>
        </p:nvSpPr>
        <p:spPr>
          <a:xfrm>
            <a:off x="497840" y="1334278"/>
            <a:ext cx="10855960" cy="4842685"/>
          </a:xfrm>
        </p:spPr>
        <p:txBody>
          <a:bodyPr/>
          <a:lstStyle>
            <a:lvl1pPr marL="344488" indent="-344488">
              <a:lnSpc>
                <a:spcPct val="100000"/>
              </a:lnSpc>
              <a:spcAft>
                <a:spcPts val="1200"/>
              </a:spcAft>
              <a:buFont typeface="Arial" panose="020B0604020202020204" pitchFamily="34" charset="0"/>
              <a:buChar char="•"/>
              <a:tabLst/>
              <a:defRPr sz="3200">
                <a:solidFill>
                  <a:schemeClr val="tx1">
                    <a:lumMod val="75000"/>
                    <a:lumOff val="25000"/>
                  </a:schemeClr>
                </a:solidFill>
                <a:latin typeface="Verdana" panose="020B0604030504040204" pitchFamily="34" charset="0"/>
                <a:ea typeface="Verdana" panose="020B0604030504040204" pitchFamily="34" charset="0"/>
              </a:defRPr>
            </a:lvl1pPr>
            <a:lvl2pPr marL="685800" indent="-228600">
              <a:lnSpc>
                <a:spcPct val="100000"/>
              </a:lnSpc>
              <a:spcBef>
                <a:spcPts val="0"/>
              </a:spcBef>
              <a:spcAft>
                <a:spcPts val="1200"/>
              </a:spcAft>
              <a:buFont typeface="Webdings" panose="05030102010509060703" pitchFamily="18" charset="2"/>
              <a:buChar char="4"/>
              <a:defRPr sz="2400">
                <a:solidFill>
                  <a:schemeClr val="tx1">
                    <a:lumMod val="75000"/>
                    <a:lumOff val="25000"/>
                  </a:schemeClr>
                </a:solidFill>
                <a:latin typeface="Verdana" panose="020B0604030504040204" pitchFamily="34" charset="0"/>
                <a:ea typeface="Verdana" panose="020B0604030504040204" pitchFamily="34" charset="0"/>
              </a:defRPr>
            </a:lvl2pPr>
            <a:lvl3pPr>
              <a:lnSpc>
                <a:spcPct val="100000"/>
              </a:lnSpc>
              <a:spcBef>
                <a:spcPts val="0"/>
              </a:spcBef>
              <a:spcAft>
                <a:spcPts val="1200"/>
              </a:spcAft>
              <a:defRPr>
                <a:solidFill>
                  <a:schemeClr val="tx1">
                    <a:lumMod val="75000"/>
                    <a:lumOff val="25000"/>
                  </a:schemeClr>
                </a:solidFill>
                <a:latin typeface="Verdana" panose="020B0604030504040204" pitchFamily="34" charset="0"/>
                <a:ea typeface="Verdana" panose="020B0604030504040204" pitchFamily="34" charset="0"/>
              </a:defRPr>
            </a:lvl3pPr>
            <a:lvl4pPr>
              <a:defRPr>
                <a:solidFill>
                  <a:schemeClr val="tx1">
                    <a:lumMod val="75000"/>
                    <a:lumOff val="25000"/>
                  </a:schemeClr>
                </a:solidFill>
                <a:latin typeface="Verdana" panose="020B0604030504040204" pitchFamily="34" charset="0"/>
                <a:ea typeface="Verdana" panose="020B0604030504040204" pitchFamily="34" charset="0"/>
              </a:defRPr>
            </a:lvl4pPr>
            <a:lvl5pPr>
              <a:defRPr>
                <a:solidFill>
                  <a:schemeClr val="tx1">
                    <a:lumMod val="75000"/>
                    <a:lumOff val="25000"/>
                  </a:schemeClr>
                </a:solidFill>
                <a:latin typeface="Verdana" panose="020B0604030504040204" pitchFamily="34" charset="0"/>
                <a:ea typeface="Verdana" panose="020B0604030504040204" pitchFamily="34" charset="0"/>
              </a:defRPr>
            </a:lvl5pPr>
          </a:lstStyle>
          <a:p>
            <a:pPr lvl="0"/>
            <a:r>
              <a:rPr lang="en-US" dirty="0"/>
              <a:t>Click to edit text styles</a:t>
            </a:r>
          </a:p>
          <a:p>
            <a:pPr lvl="1"/>
            <a:r>
              <a:rPr lang="en-US" dirty="0"/>
              <a:t>Second level</a:t>
            </a:r>
          </a:p>
          <a:p>
            <a:pPr lvl="2"/>
            <a:r>
              <a:rPr lang="en-US" dirty="0"/>
              <a:t>Third level</a:t>
            </a:r>
          </a:p>
        </p:txBody>
      </p:sp>
      <p:sp>
        <p:nvSpPr>
          <p:cNvPr id="4" name="Slide Number Placeholder 3"/>
          <p:cNvSpPr>
            <a:spLocks noGrp="1"/>
          </p:cNvSpPr>
          <p:nvPr>
            <p:ph type="sldNum" sz="quarter" idx="10"/>
          </p:nvPr>
        </p:nvSpPr>
        <p:spPr>
          <a:xfrm>
            <a:off x="9065768" y="6512710"/>
            <a:ext cx="2743200" cy="192821"/>
          </a:xfrm>
          <a:prstGeom prst="rect">
            <a:avLst/>
          </a:prstGeom>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105639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A blurry image of a red blue and yellow gradient&#10;&#10;Description automatically generated">
            <a:extLst>
              <a:ext uri="{FF2B5EF4-FFF2-40B4-BE49-F238E27FC236}">
                <a16:creationId xmlns:a16="http://schemas.microsoft.com/office/drawing/2014/main" id="{C7D66D70-C337-23C4-B802-3C708A1F71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189836"/>
            <a:ext cx="12192000" cy="1668164"/>
          </a:xfrm>
          <a:prstGeom prst="rect">
            <a:avLst/>
          </a:prstGeom>
        </p:spPr>
      </p:pic>
      <p:sp>
        <p:nvSpPr>
          <p:cNvPr id="13" name="Text Placeholder 12"/>
          <p:cNvSpPr>
            <a:spLocks noGrp="1"/>
          </p:cNvSpPr>
          <p:nvPr>
            <p:ph type="body" sz="quarter" idx="10" hasCustomPrompt="1"/>
          </p:nvPr>
        </p:nvSpPr>
        <p:spPr>
          <a:xfrm>
            <a:off x="525188" y="5466129"/>
            <a:ext cx="5549636" cy="437670"/>
          </a:xfrm>
        </p:spPr>
        <p:txBody>
          <a:bodyPr>
            <a:noAutofit/>
          </a:bodyPr>
          <a:lstStyle>
            <a:lvl1pPr marL="0" indent="0" algn="ctr">
              <a:buFontTx/>
              <a:buNone/>
              <a:defRPr sz="2400" b="1">
                <a:solidFill>
                  <a:schemeClr val="bg1"/>
                </a:solidFill>
              </a:defRPr>
            </a:lvl1pPr>
          </a:lstStyle>
          <a:p>
            <a:pPr lvl="0"/>
            <a:r>
              <a:rPr lang="en-US" dirty="0"/>
              <a:t>Name here</a:t>
            </a:r>
          </a:p>
        </p:txBody>
      </p:sp>
      <p:sp>
        <p:nvSpPr>
          <p:cNvPr id="15" name="Text Placeholder 14"/>
          <p:cNvSpPr>
            <a:spLocks noGrp="1"/>
          </p:cNvSpPr>
          <p:nvPr>
            <p:ph type="body" sz="quarter" idx="11" hasCustomPrompt="1"/>
          </p:nvPr>
        </p:nvSpPr>
        <p:spPr>
          <a:xfrm>
            <a:off x="525188" y="5957432"/>
            <a:ext cx="5549636" cy="305281"/>
          </a:xfrm>
        </p:spPr>
        <p:txBody>
          <a:bodyPr>
            <a:noAutofit/>
          </a:bodyPr>
          <a:lstStyle>
            <a:lvl1pPr marL="0" indent="0" algn="ctr">
              <a:lnSpc>
                <a:spcPts val="1800"/>
              </a:lnSpc>
              <a:buFontTx/>
              <a:buNone/>
              <a:defRPr sz="120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en-US" dirty="0"/>
              <a:t>####@coloradohealthinstitute.org</a:t>
            </a:r>
          </a:p>
        </p:txBody>
      </p:sp>
      <p:sp>
        <p:nvSpPr>
          <p:cNvPr id="17" name="Text Placeholder 16"/>
          <p:cNvSpPr>
            <a:spLocks noGrp="1"/>
          </p:cNvSpPr>
          <p:nvPr>
            <p:ph type="body" sz="quarter" idx="12" hasCustomPrompt="1"/>
          </p:nvPr>
        </p:nvSpPr>
        <p:spPr>
          <a:xfrm>
            <a:off x="525189" y="6269263"/>
            <a:ext cx="5549733" cy="310050"/>
          </a:xfrm>
        </p:spPr>
        <p:txBody>
          <a:bodyPr>
            <a:noAutofit/>
          </a:bodyPr>
          <a:lstStyle>
            <a:lvl1pPr marL="0" indent="0" algn="ctr">
              <a:lnSpc>
                <a:spcPts val="1800"/>
              </a:lnSpc>
              <a:buFontTx/>
              <a:buNone/>
              <a:defRPr sz="11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dirty="0"/>
              <a:t>720.382.####</a:t>
            </a:r>
          </a:p>
        </p:txBody>
      </p:sp>
      <p:pic>
        <p:nvPicPr>
          <p:cNvPr id="4" name="Picture 3" descr="Text&#10;&#10;Description automatically generated">
            <a:extLst>
              <a:ext uri="{FF2B5EF4-FFF2-40B4-BE49-F238E27FC236}">
                <a16:creationId xmlns:a16="http://schemas.microsoft.com/office/drawing/2014/main" id="{F70531B1-621D-4724-97EF-11035294273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353"/>
          <a:stretch/>
        </p:blipFill>
        <p:spPr>
          <a:xfrm>
            <a:off x="6618151" y="5413666"/>
            <a:ext cx="4845979" cy="811253"/>
          </a:xfrm>
          <a:prstGeom prst="rect">
            <a:avLst/>
          </a:prstGeom>
        </p:spPr>
      </p:pic>
      <p:pic>
        <p:nvPicPr>
          <p:cNvPr id="16" name="Picture 15">
            <a:extLst>
              <a:ext uri="{FF2B5EF4-FFF2-40B4-BE49-F238E27FC236}">
                <a16:creationId xmlns:a16="http://schemas.microsoft.com/office/drawing/2014/main" id="{5546DB1B-7E44-49D4-8C10-27C5C6EBACC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2261" b="13270"/>
          <a:stretch/>
        </p:blipFill>
        <p:spPr>
          <a:xfrm>
            <a:off x="7636570" y="6269263"/>
            <a:ext cx="2952381" cy="382531"/>
          </a:xfrm>
          <a:prstGeom prst="rect">
            <a:avLst/>
          </a:prstGeom>
        </p:spPr>
      </p:pic>
    </p:spTree>
    <p:extLst>
      <p:ext uri="{BB962C8B-B14F-4D97-AF65-F5344CB8AC3E}">
        <p14:creationId xmlns:p14="http://schemas.microsoft.com/office/powerpoint/2010/main" val="1108851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3" name="Picture 2" descr="A close-up of a logo&#10;&#10;Description automatically generated">
            <a:extLst>
              <a:ext uri="{FF2B5EF4-FFF2-40B4-BE49-F238E27FC236}">
                <a16:creationId xmlns:a16="http://schemas.microsoft.com/office/drawing/2014/main" id="{97A1A7F1-8B57-253D-4A52-77F4B766D5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ctrTitle" hasCustomPrompt="1"/>
          </p:nvPr>
        </p:nvSpPr>
        <p:spPr>
          <a:xfrm>
            <a:off x="454395" y="513005"/>
            <a:ext cx="5468885" cy="1559636"/>
          </a:xfrm>
        </p:spPr>
        <p:txBody>
          <a:bodyPr anchor="b">
            <a:normAutofit/>
          </a:bodyPr>
          <a:lstStyle>
            <a:lvl1pPr algn="l">
              <a:lnSpc>
                <a:spcPct val="100000"/>
              </a:lnSpc>
              <a:defRPr sz="44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1pPr>
          </a:lstStyle>
          <a:p>
            <a:r>
              <a:rPr lang="en-US" dirty="0"/>
              <a:t>Click to Edit Style</a:t>
            </a:r>
          </a:p>
        </p:txBody>
      </p:sp>
    </p:spTree>
    <p:extLst>
      <p:ext uri="{BB962C8B-B14F-4D97-AF65-F5344CB8AC3E}">
        <p14:creationId xmlns:p14="http://schemas.microsoft.com/office/powerpoint/2010/main" val="141212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xt Webinar">
    <p:spTree>
      <p:nvGrpSpPr>
        <p:cNvPr id="1" name=""/>
        <p:cNvGrpSpPr/>
        <p:nvPr/>
      </p:nvGrpSpPr>
      <p:grpSpPr>
        <a:xfrm>
          <a:off x="0" y="0"/>
          <a:ext cx="0" cy="0"/>
          <a:chOff x="0" y="0"/>
          <a:chExt cx="0" cy="0"/>
        </a:xfrm>
      </p:grpSpPr>
      <p:pic>
        <p:nvPicPr>
          <p:cNvPr id="2" name="Picture 1" descr="A close-up of a logo&#10;&#10;Description automatically generated">
            <a:extLst>
              <a:ext uri="{FF2B5EF4-FFF2-40B4-BE49-F238E27FC236}">
                <a16:creationId xmlns:a16="http://schemas.microsoft.com/office/drawing/2014/main" id="{DD6FEDFC-FA6D-F6E5-DC33-D1663DDB9A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BE58CB5-394A-8FBB-3615-F9F0AC676993}"/>
              </a:ext>
            </a:extLst>
          </p:cNvPr>
          <p:cNvSpPr txBox="1"/>
          <p:nvPr userDrawn="1"/>
        </p:nvSpPr>
        <p:spPr>
          <a:xfrm>
            <a:off x="416560" y="386080"/>
            <a:ext cx="4907280" cy="584775"/>
          </a:xfrm>
          <a:prstGeom prst="rect">
            <a:avLst/>
          </a:prstGeom>
          <a:noFill/>
        </p:spPr>
        <p:txBody>
          <a:bodyPr wrap="square" rtlCol="0">
            <a:spAutoFit/>
          </a:bodyPr>
          <a:lstStyle/>
          <a:p>
            <a:r>
              <a:rPr lang="en-US" sz="3200" b="1" dirty="0">
                <a:solidFill>
                  <a:schemeClr val="accent6"/>
                </a:solidFill>
              </a:rPr>
              <a:t>NEXT WEBINAR</a:t>
            </a:r>
          </a:p>
        </p:txBody>
      </p:sp>
      <p:sp>
        <p:nvSpPr>
          <p:cNvPr id="15" name="Text Placeholder 14">
            <a:extLst>
              <a:ext uri="{FF2B5EF4-FFF2-40B4-BE49-F238E27FC236}">
                <a16:creationId xmlns:a16="http://schemas.microsoft.com/office/drawing/2014/main" id="{A16C4484-A272-31D0-3507-E4772D7B7789}"/>
              </a:ext>
            </a:extLst>
          </p:cNvPr>
          <p:cNvSpPr>
            <a:spLocks noGrp="1"/>
          </p:cNvSpPr>
          <p:nvPr>
            <p:ph type="body" sz="quarter" idx="13" hasCustomPrompt="1"/>
          </p:nvPr>
        </p:nvSpPr>
        <p:spPr>
          <a:xfrm>
            <a:off x="517525" y="1177925"/>
            <a:ext cx="5465763" cy="3495675"/>
          </a:xfrm>
        </p:spPr>
        <p:txBody>
          <a:bodyPr>
            <a:normAutofit/>
          </a:bodyPr>
          <a:lstStyle>
            <a:lvl1pPr marL="0" indent="0">
              <a:buNone/>
              <a:defRPr sz="4800" b="1">
                <a:solidFill>
                  <a:schemeClr val="tx1">
                    <a:lumMod val="75000"/>
                    <a:lumOff val="25000"/>
                  </a:schemeClr>
                </a:solidFill>
              </a:defRPr>
            </a:lvl1pPr>
          </a:lstStyle>
          <a:p>
            <a:pPr lvl="0"/>
            <a:r>
              <a:rPr lang="en-US" dirty="0"/>
              <a:t>Click to Edit Next Webinar Title</a:t>
            </a:r>
          </a:p>
        </p:txBody>
      </p:sp>
      <p:sp>
        <p:nvSpPr>
          <p:cNvPr id="17" name="Text Placeholder 16">
            <a:extLst>
              <a:ext uri="{FF2B5EF4-FFF2-40B4-BE49-F238E27FC236}">
                <a16:creationId xmlns:a16="http://schemas.microsoft.com/office/drawing/2014/main" id="{D79732A9-CFC3-CF3D-B164-729284BA47B2}"/>
              </a:ext>
            </a:extLst>
          </p:cNvPr>
          <p:cNvSpPr>
            <a:spLocks noGrp="1"/>
          </p:cNvSpPr>
          <p:nvPr>
            <p:ph type="body" sz="quarter" idx="14" hasCustomPrompt="1"/>
          </p:nvPr>
        </p:nvSpPr>
        <p:spPr>
          <a:xfrm>
            <a:off x="466724" y="5019675"/>
            <a:ext cx="5567363" cy="457200"/>
          </a:xfrm>
        </p:spPr>
        <p:txBody>
          <a:bodyPr>
            <a:noAutofit/>
          </a:bodyPr>
          <a:lstStyle>
            <a:lvl1pPr marL="0" indent="0">
              <a:buNone/>
              <a:defRPr sz="2800"/>
            </a:lvl1pPr>
          </a:lstStyle>
          <a:p>
            <a:pPr lvl="0"/>
            <a:r>
              <a:rPr lang="en-US" dirty="0"/>
              <a:t>Click to Edit Date</a:t>
            </a:r>
          </a:p>
        </p:txBody>
      </p:sp>
      <p:sp>
        <p:nvSpPr>
          <p:cNvPr id="19" name="Text Placeholder 18">
            <a:extLst>
              <a:ext uri="{FF2B5EF4-FFF2-40B4-BE49-F238E27FC236}">
                <a16:creationId xmlns:a16="http://schemas.microsoft.com/office/drawing/2014/main" id="{96B98587-8985-C37F-DA0B-D63C05AD90DB}"/>
              </a:ext>
            </a:extLst>
          </p:cNvPr>
          <p:cNvSpPr>
            <a:spLocks noGrp="1"/>
          </p:cNvSpPr>
          <p:nvPr>
            <p:ph type="body" sz="quarter" idx="15" hasCustomPrompt="1"/>
          </p:nvPr>
        </p:nvSpPr>
        <p:spPr>
          <a:xfrm>
            <a:off x="466725" y="5547678"/>
            <a:ext cx="5567363" cy="376237"/>
          </a:xfrm>
        </p:spPr>
        <p:txBody>
          <a:bodyPr>
            <a:normAutofit/>
          </a:bodyPr>
          <a:lstStyle>
            <a:lvl1pPr marL="0" indent="0">
              <a:buNone/>
              <a:defRPr sz="1800" b="1"/>
            </a:lvl1pPr>
          </a:lstStyle>
          <a:p>
            <a:pPr lvl="0"/>
            <a:r>
              <a:rPr lang="en-US" dirty="0"/>
              <a:t>Click to Edit Time</a:t>
            </a:r>
          </a:p>
        </p:txBody>
      </p:sp>
      <p:sp>
        <p:nvSpPr>
          <p:cNvPr id="21" name="Text Placeholder 20">
            <a:extLst>
              <a:ext uri="{FF2B5EF4-FFF2-40B4-BE49-F238E27FC236}">
                <a16:creationId xmlns:a16="http://schemas.microsoft.com/office/drawing/2014/main" id="{B9B8F765-6C62-865A-B332-1D370C3DBD5C}"/>
              </a:ext>
            </a:extLst>
          </p:cNvPr>
          <p:cNvSpPr>
            <a:spLocks noGrp="1"/>
          </p:cNvSpPr>
          <p:nvPr>
            <p:ph type="body" sz="quarter" idx="16" hasCustomPrompt="1"/>
          </p:nvPr>
        </p:nvSpPr>
        <p:spPr>
          <a:xfrm>
            <a:off x="466725" y="6218238"/>
            <a:ext cx="5567363" cy="406400"/>
          </a:xfrm>
        </p:spPr>
        <p:txBody>
          <a:bodyPr>
            <a:noAutofit/>
          </a:bodyPr>
          <a:lstStyle>
            <a:lvl1pPr marL="0" indent="0">
              <a:buNone/>
              <a:defRPr sz="1800" b="1">
                <a:solidFill>
                  <a:schemeClr val="accent6"/>
                </a:solidFill>
              </a:defRPr>
            </a:lvl1pPr>
            <a:lvl2pPr>
              <a:defRPr sz="1800" b="1"/>
            </a:lvl2pPr>
            <a:lvl3pPr>
              <a:defRPr sz="1800" b="1"/>
            </a:lvl3pPr>
            <a:lvl4pPr>
              <a:defRPr sz="1800" b="1"/>
            </a:lvl4pPr>
            <a:lvl5pPr>
              <a:defRPr sz="1800" b="1"/>
            </a:lvl5pPr>
          </a:lstStyle>
          <a:p>
            <a:pPr lvl="0"/>
            <a:r>
              <a:rPr lang="en-US" dirty="0"/>
              <a:t>Click to Edit Registration </a:t>
            </a:r>
            <a:r>
              <a:rPr lang="en-US" dirty="0" err="1"/>
              <a:t>Shortlink</a:t>
            </a:r>
            <a:endParaRPr lang="en-US" dirty="0"/>
          </a:p>
        </p:txBody>
      </p:sp>
    </p:spTree>
    <p:extLst>
      <p:ext uri="{BB962C8B-B14F-4D97-AF65-F5344CB8AC3E}">
        <p14:creationId xmlns:p14="http://schemas.microsoft.com/office/powerpoint/2010/main" val="327969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I About 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D4D741-C4B2-47D4-926E-B8330983080F}"/>
              </a:ext>
            </a:extLst>
          </p:cNvPr>
          <p:cNvSpPr/>
          <p:nvPr userDrawn="1"/>
        </p:nvSpPr>
        <p:spPr>
          <a:xfrm>
            <a:off x="0" y="6355080"/>
            <a:ext cx="12192000" cy="502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8924A8A6-B02A-4793-B782-6058D1C21A7B}"/>
              </a:ext>
            </a:extLst>
          </p:cNvPr>
          <p:cNvSpPr txBox="1"/>
          <p:nvPr userDrawn="1"/>
        </p:nvSpPr>
        <p:spPr>
          <a:xfrm>
            <a:off x="844912" y="4536668"/>
            <a:ext cx="10533888" cy="1693862"/>
          </a:xfrm>
          <a:prstGeom prst="rect">
            <a:avLst/>
          </a:prstGeom>
          <a:noFill/>
        </p:spPr>
        <p:txBody>
          <a:bodyPr wrap="square" rtlCol="0">
            <a:spAutoFit/>
          </a:bodyPr>
          <a:lstStyle/>
          <a:p>
            <a:pPr marL="0" marR="0" lvl="0" indent="0" algn="ctr" defTabSz="457200" rtl="0" eaLnBrk="1" fontAlgn="auto" latinLnBrk="0" hangingPunct="1">
              <a:lnSpc>
                <a:spcPts val="4300"/>
              </a:lnSpc>
              <a:spcBef>
                <a:spcPts val="0"/>
              </a:spcBef>
              <a:spcAft>
                <a:spcPts val="0"/>
              </a:spcAft>
              <a:buClrTx/>
              <a:buSzTx/>
              <a:buFontTx/>
              <a:buNone/>
              <a:tabLst/>
              <a:defRPr/>
            </a:pPr>
            <a:r>
              <a:rPr lang="en-US" sz="3200" dirty="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rPr>
              <a:t>We improve the health of all Coloradans through independent research, analysis, and insight that advance sound policies and decisions.</a:t>
            </a:r>
          </a:p>
        </p:txBody>
      </p:sp>
      <p:pic>
        <p:nvPicPr>
          <p:cNvPr id="3" name="Picture 2" descr="A picture containing text, outdoor, sign&#10;&#10;Description automatically generated">
            <a:extLst>
              <a:ext uri="{FF2B5EF4-FFF2-40B4-BE49-F238E27FC236}">
                <a16:creationId xmlns:a16="http://schemas.microsoft.com/office/drawing/2014/main" id="{12352DF8-9B6F-4147-8D0B-B6F9A399B5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162"/>
          <a:stretch/>
        </p:blipFill>
        <p:spPr>
          <a:xfrm>
            <a:off x="0" y="-7024"/>
            <a:ext cx="12211050" cy="2705140"/>
          </a:xfrm>
          <a:prstGeom prst="rect">
            <a:avLst/>
          </a:prstGeom>
        </p:spPr>
      </p:pic>
      <p:pic>
        <p:nvPicPr>
          <p:cNvPr id="2" name="Picture 1" descr="A blurry image of a red blue and yellow gradient&#10;&#10;Description automatically generated">
            <a:extLst>
              <a:ext uri="{FF2B5EF4-FFF2-40B4-BE49-F238E27FC236}">
                <a16:creationId xmlns:a16="http://schemas.microsoft.com/office/drawing/2014/main" id="{F468D718-DA7B-44B9-2C48-2BEAEC2F9F7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8435"/>
          <a:stretch/>
        </p:blipFill>
        <p:spPr>
          <a:xfrm>
            <a:off x="0" y="2505205"/>
            <a:ext cx="12211050" cy="193212"/>
          </a:xfrm>
          <a:prstGeom prst="rect">
            <a:avLst/>
          </a:prstGeom>
        </p:spPr>
      </p:pic>
      <p:pic>
        <p:nvPicPr>
          <p:cNvPr id="5" name="Picture 4" descr="A logo for a health institute&#10;&#10;Description automatically generated">
            <a:extLst>
              <a:ext uri="{FF2B5EF4-FFF2-40B4-BE49-F238E27FC236}">
                <a16:creationId xmlns:a16="http://schemas.microsoft.com/office/drawing/2014/main" id="{E82EB2E1-584E-99BB-EE09-9AD3EA2D449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3660" t="57301" r="23922" b="18664"/>
          <a:stretch/>
        </p:blipFill>
        <p:spPr>
          <a:xfrm>
            <a:off x="2971799" y="2876099"/>
            <a:ext cx="6248401" cy="1611570"/>
          </a:xfrm>
          <a:prstGeom prst="rect">
            <a:avLst/>
          </a:prstGeom>
        </p:spPr>
      </p:pic>
    </p:spTree>
    <p:extLst>
      <p:ext uri="{BB962C8B-B14F-4D97-AF65-F5344CB8AC3E}">
        <p14:creationId xmlns:p14="http://schemas.microsoft.com/office/powerpoint/2010/main" val="2600340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atin typeface="Verdana" panose="020B0604030504040204" pitchFamily="34" charset="0"/>
                <a:ea typeface="Verdana" panose="020B0604030504040204" pitchFamily="34" charset="0"/>
              </a:defRPr>
            </a:lvl1pPr>
          </a:lstStyle>
          <a:p>
            <a:r>
              <a:rPr lang="en-US" dirty="0"/>
              <a:t>Click to Edit Title Style</a:t>
            </a:r>
          </a:p>
        </p:txBody>
      </p:sp>
      <p:sp>
        <p:nvSpPr>
          <p:cNvPr id="4" name="Slide Number Placeholder 3"/>
          <p:cNvSpPr>
            <a:spLocks noGrp="1"/>
          </p:cNvSpPr>
          <p:nvPr>
            <p:ph type="sldNum" sz="quarter" idx="10"/>
          </p:nvPr>
        </p:nvSpPr>
        <p:spPr>
          <a:xfrm>
            <a:off x="9065768" y="6512710"/>
            <a:ext cx="2743200" cy="192821"/>
          </a:xfrm>
          <a:prstGeom prst="rect">
            <a:avLst/>
          </a:prstGeom>
        </p:spPr>
        <p:txBody>
          <a:bodyPr/>
          <a:lstStyle/>
          <a:p>
            <a:fld id="{A282D193-E2BE-4A66-8C8A-40C0D87BADFE}" type="slidenum">
              <a:rPr lang="en-US" smtClean="0"/>
              <a:t>‹#›</a:t>
            </a:fld>
            <a:endParaRPr lang="en-US"/>
          </a:p>
        </p:txBody>
      </p:sp>
      <p:sp>
        <p:nvSpPr>
          <p:cNvPr id="8" name="Content Placeholder 7">
            <a:extLst>
              <a:ext uri="{FF2B5EF4-FFF2-40B4-BE49-F238E27FC236}">
                <a16:creationId xmlns:a16="http://schemas.microsoft.com/office/drawing/2014/main" id="{07321BF9-C851-2965-46B7-BC8793D66ED3}"/>
              </a:ext>
            </a:extLst>
          </p:cNvPr>
          <p:cNvSpPr>
            <a:spLocks noGrp="1"/>
          </p:cNvSpPr>
          <p:nvPr>
            <p:ph sz="quarter" idx="11"/>
          </p:nvPr>
        </p:nvSpPr>
        <p:spPr>
          <a:xfrm>
            <a:off x="536448" y="1290638"/>
            <a:ext cx="11009376" cy="492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6098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atin typeface="Verdana" panose="020B0604030504040204" pitchFamily="34" charset="0"/>
                <a:ea typeface="Verdana" panose="020B0604030504040204" pitchFamily="34" charset="0"/>
              </a:defRPr>
            </a:lvl1pPr>
          </a:lstStyle>
          <a:p>
            <a:r>
              <a:rPr lang="en-US" dirty="0"/>
              <a:t>Click to Edit Title Style</a:t>
            </a:r>
          </a:p>
        </p:txBody>
      </p:sp>
      <p:sp>
        <p:nvSpPr>
          <p:cNvPr id="4" name="Slide Number Placeholder 3"/>
          <p:cNvSpPr>
            <a:spLocks noGrp="1"/>
          </p:cNvSpPr>
          <p:nvPr>
            <p:ph type="sldNum" sz="quarter" idx="10"/>
          </p:nvPr>
        </p:nvSpPr>
        <p:spPr>
          <a:xfrm>
            <a:off x="9065768" y="6512710"/>
            <a:ext cx="2743200" cy="192821"/>
          </a:xfrm>
          <a:prstGeom prst="rect">
            <a:avLst/>
          </a:prstGeom>
        </p:spPr>
        <p:txBody>
          <a:bodyPr/>
          <a:lstStyle/>
          <a:p>
            <a:fld id="{A282D193-E2BE-4A66-8C8A-40C0D87BADFE}" type="slidenum">
              <a:rPr lang="en-US" smtClean="0"/>
              <a:t>‹#›</a:t>
            </a:fld>
            <a:endParaRPr lang="en-US"/>
          </a:p>
        </p:txBody>
      </p:sp>
      <p:sp>
        <p:nvSpPr>
          <p:cNvPr id="8" name="Content Placeholder 7">
            <a:extLst>
              <a:ext uri="{FF2B5EF4-FFF2-40B4-BE49-F238E27FC236}">
                <a16:creationId xmlns:a16="http://schemas.microsoft.com/office/drawing/2014/main" id="{07321BF9-C851-2965-46B7-BC8793D66ED3}"/>
              </a:ext>
            </a:extLst>
          </p:cNvPr>
          <p:cNvSpPr>
            <a:spLocks noGrp="1"/>
          </p:cNvSpPr>
          <p:nvPr>
            <p:ph sz="quarter" idx="11"/>
          </p:nvPr>
        </p:nvSpPr>
        <p:spPr>
          <a:xfrm>
            <a:off x="536448" y="1290638"/>
            <a:ext cx="11009376" cy="492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957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blue and red background with white arrows&#10;&#10;Description automatically generated">
            <a:extLst>
              <a:ext uri="{FF2B5EF4-FFF2-40B4-BE49-F238E27FC236}">
                <a16:creationId xmlns:a16="http://schemas.microsoft.com/office/drawing/2014/main" id="{7A53242C-9D29-06FD-8DBD-F64DFF78D08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568960" y="365127"/>
            <a:ext cx="10784840" cy="689951"/>
          </a:xfrm>
          <a:prstGeom prst="rect">
            <a:avLst/>
          </a:prstGeom>
        </p:spPr>
        <p:txBody>
          <a:bodyPr vert="horz" lIns="91440" tIns="45720" rIns="91440" bIns="45720" rtlCol="0" anchor="ctr">
            <a:normAutofit/>
          </a:bodyPr>
          <a:lstStyle/>
          <a:p>
            <a:r>
              <a:rPr lang="en-US" dirty="0"/>
              <a:t>Click to Edit Title Style</a:t>
            </a:r>
          </a:p>
        </p:txBody>
      </p:sp>
      <p:sp>
        <p:nvSpPr>
          <p:cNvPr id="3" name="Text Placeholder 2"/>
          <p:cNvSpPr>
            <a:spLocks noGrp="1"/>
          </p:cNvSpPr>
          <p:nvPr>
            <p:ph type="body" idx="1"/>
          </p:nvPr>
        </p:nvSpPr>
        <p:spPr>
          <a:xfrm>
            <a:off x="568960" y="1406769"/>
            <a:ext cx="10784840" cy="4770194"/>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84767367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7" r:id="rId4"/>
    <p:sldLayoutId id="2147483668" r:id="rId5"/>
    <p:sldLayoutId id="2147483669" r:id="rId6"/>
    <p:sldLayoutId id="2147483670" r:id="rId7"/>
    <p:sldLayoutId id="2147483671" r:id="rId8"/>
    <p:sldLayoutId id="2147483672" r:id="rId9"/>
  </p:sldLayoutIdLst>
  <p:hf hdr="0" ftr="0" dt="0"/>
  <p:txStyles>
    <p:titleStyle>
      <a:lvl1pPr algn="l" defTabSz="914400" rtl="0" eaLnBrk="1" latinLnBrk="0" hangingPunct="1">
        <a:lnSpc>
          <a:spcPct val="90000"/>
        </a:lnSpc>
        <a:spcBef>
          <a:spcPct val="0"/>
        </a:spcBef>
        <a:buNone/>
        <a:defRPr sz="3600" b="1"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1pPr>
    </p:titleStyle>
    <p:bodyStyle>
      <a:lvl1pPr marL="344488" indent="-344488" algn="l" defTabSz="914400" rtl="0" eaLnBrk="1" latinLnBrk="0" hangingPunct="1">
        <a:lnSpc>
          <a:spcPct val="100000"/>
        </a:lnSpc>
        <a:spcBef>
          <a:spcPts val="0"/>
        </a:spcBef>
        <a:spcAft>
          <a:spcPts val="1200"/>
        </a:spcAft>
        <a:buClr>
          <a:srgbClr val="FDB81A"/>
        </a:buClr>
        <a:buFont typeface="Arial" panose="020B0604020202020204" pitchFamily="34" charset="0"/>
        <a:buChar char="•"/>
        <a:defRPr sz="32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600"/>
        </a:spcBef>
        <a:spcAft>
          <a:spcPts val="600"/>
        </a:spcAft>
        <a:buClr>
          <a:srgbClr val="FDB81A"/>
        </a:buClr>
        <a:buFont typeface="Webdings" panose="05030102010509060703" pitchFamily="18" charset="2"/>
        <a:buChar char="4"/>
        <a:defRPr sz="24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600"/>
        </a:spcBef>
        <a:spcAft>
          <a:spcPts val="600"/>
        </a:spcAft>
        <a:buClr>
          <a:srgbClr val="FDB81A"/>
        </a:buClr>
        <a:buFont typeface="Webdings" panose="05030102010509060703" pitchFamily="18" charset="2"/>
        <a:buChar char=""/>
        <a:defRPr sz="20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pn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microsoft.com/office/2018/10/relationships/comments" Target="../comments/modernComment_11A_99ABCB.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135_77CA326C.xml"/><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3E_6A2344BD.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microsoft.com/office/2018/10/relationships/comments" Target="../comments/modernComment_117_E8164797.xml"/><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2.jpeg"/><Relationship Id="rId11" Type="http://schemas.openxmlformats.org/officeDocument/2006/relationships/image" Target="../media/image27.jpeg"/><Relationship Id="rId5" Type="http://schemas.microsoft.com/office/2007/relationships/hdphoto" Target="../media/hdphoto1.wdp"/><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jpeg"/><Relationship Id="rId1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EEA161-874C-19A8-ACEC-1FE417ADEB23}"/>
              </a:ext>
            </a:extLst>
          </p:cNvPr>
          <p:cNvSpPr txBox="1"/>
          <p:nvPr/>
        </p:nvSpPr>
        <p:spPr>
          <a:xfrm>
            <a:off x="0" y="3128554"/>
            <a:ext cx="12192000" cy="1107996"/>
          </a:xfrm>
          <a:prstGeom prst="rect">
            <a:avLst/>
          </a:prstGeom>
          <a:noFill/>
        </p:spPr>
        <p:txBody>
          <a:bodyPr wrap="square" rtlCol="0">
            <a:spAutoFit/>
          </a:bodyPr>
          <a:lstStyle/>
          <a:p>
            <a:pPr algn="ctr">
              <a:spcAft>
                <a:spcPts val="1800"/>
              </a:spcAft>
            </a:pPr>
            <a:r>
              <a:rPr lang="en-US" sz="6600" b="1" dirty="0">
                <a:solidFill>
                  <a:schemeClr val="bg1"/>
                </a:solidFill>
              </a:rPr>
              <a:t>Legislative Preview</a:t>
            </a:r>
          </a:p>
        </p:txBody>
      </p:sp>
      <p:grpSp>
        <p:nvGrpSpPr>
          <p:cNvPr id="6" name="Group 5">
            <a:extLst>
              <a:ext uri="{FF2B5EF4-FFF2-40B4-BE49-F238E27FC236}">
                <a16:creationId xmlns:a16="http://schemas.microsoft.com/office/drawing/2014/main" id="{5BF0CABC-63BB-AA22-0321-A31776425BF4}"/>
              </a:ext>
            </a:extLst>
          </p:cNvPr>
          <p:cNvGrpSpPr/>
          <p:nvPr/>
        </p:nvGrpSpPr>
        <p:grpSpPr>
          <a:xfrm>
            <a:off x="3939988" y="4082921"/>
            <a:ext cx="5390862" cy="2253623"/>
            <a:chOff x="4454918" y="3414785"/>
            <a:chExt cx="5390862" cy="2253623"/>
          </a:xfrm>
        </p:grpSpPr>
        <p:sp>
          <p:nvSpPr>
            <p:cNvPr id="7" name="TextBox 6">
              <a:extLst>
                <a:ext uri="{FF2B5EF4-FFF2-40B4-BE49-F238E27FC236}">
                  <a16:creationId xmlns:a16="http://schemas.microsoft.com/office/drawing/2014/main" id="{9F40143B-4C5C-C4F7-EFAF-52BAEB0B1D27}"/>
                </a:ext>
              </a:extLst>
            </p:cNvPr>
            <p:cNvSpPr txBox="1"/>
            <p:nvPr/>
          </p:nvSpPr>
          <p:spPr>
            <a:xfrm>
              <a:off x="6400290" y="4124815"/>
              <a:ext cx="3445490" cy="895117"/>
            </a:xfrm>
            <a:prstGeom prst="rect">
              <a:avLst/>
            </a:prstGeom>
            <a:noFill/>
          </p:spPr>
          <p:txBody>
            <a:bodyPr wrap="square">
              <a:spAutoFit/>
            </a:bodyPr>
            <a:lstStyle/>
            <a:p>
              <a:pPr>
                <a:spcAft>
                  <a:spcPts val="400"/>
                </a:spcAft>
              </a:pPr>
              <a:r>
                <a:rPr lang="en-US"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Joe Hanel</a:t>
              </a:r>
              <a:endParaRPr lang="en-US"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a:spcAft>
                  <a:spcPts val="700"/>
                </a:spcAft>
              </a:pPr>
              <a:r>
                <a:rPr lang="en-US"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Director of Communications</a:t>
              </a:r>
            </a:p>
            <a:p>
              <a:pPr>
                <a:spcAft>
                  <a:spcPts val="300"/>
                </a:spcAft>
              </a:pPr>
              <a:r>
                <a:rPr lang="en-US" sz="1100" dirty="0">
                  <a:solidFill>
                    <a:srgbClr val="FDB81A"/>
                  </a:solidFill>
                  <a:latin typeface="Verdana" panose="020B0604030504040204" pitchFamily="34" charset="0"/>
                  <a:ea typeface="Verdana" panose="020B0604030504040204" pitchFamily="34" charset="0"/>
                  <a:cs typeface="Verdana" panose="020B0604030504040204" pitchFamily="34" charset="0"/>
                </a:rPr>
                <a:t>Colorado Health Institute</a:t>
              </a:r>
              <a:endParaRPr lang="en-US" sz="1100" dirty="0">
                <a:solidFill>
                  <a:srgbClr val="FDB81A"/>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A group of people in circles&#10;&#10;Description automatically generated">
              <a:extLst>
                <a:ext uri="{FF2B5EF4-FFF2-40B4-BE49-F238E27FC236}">
                  <a16:creationId xmlns:a16="http://schemas.microsoft.com/office/drawing/2014/main" id="{2CF2DE2A-211C-CFAE-0EFB-9D8642CF86CB}"/>
                </a:ext>
              </a:extLst>
            </p:cNvPr>
            <p:cNvPicPr>
              <a:picLocks noChangeAspect="1"/>
            </p:cNvPicPr>
            <p:nvPr/>
          </p:nvPicPr>
          <p:blipFill>
            <a:blip r:embed="rId3">
              <a:extLst>
                <a:ext uri="{28A0092B-C50C-407E-A947-70E740481C1C}">
                  <a14:useLocalDpi xmlns:a14="http://schemas.microsoft.com/office/drawing/2010/main" val="0"/>
                </a:ext>
              </a:extLst>
            </a:blip>
            <a:srcRect l="63928" t="23847" r="-3836" b="58231"/>
            <a:stretch/>
          </p:blipFill>
          <p:spPr>
            <a:xfrm>
              <a:off x="4454918" y="3414785"/>
              <a:ext cx="1945372" cy="2253623"/>
            </a:xfrm>
            <a:prstGeom prst="rect">
              <a:avLst/>
            </a:prstGeom>
          </p:spPr>
        </p:pic>
      </p:grpSp>
      <p:sp>
        <p:nvSpPr>
          <p:cNvPr id="9" name="TextBox 8">
            <a:extLst>
              <a:ext uri="{FF2B5EF4-FFF2-40B4-BE49-F238E27FC236}">
                <a16:creationId xmlns:a16="http://schemas.microsoft.com/office/drawing/2014/main" id="{F31FA11B-6457-FD0F-ACC6-9F785364EFCD}"/>
              </a:ext>
            </a:extLst>
          </p:cNvPr>
          <p:cNvSpPr txBox="1"/>
          <p:nvPr/>
        </p:nvSpPr>
        <p:spPr>
          <a:xfrm>
            <a:off x="4740442" y="1163563"/>
            <a:ext cx="2711116" cy="276999"/>
          </a:xfrm>
          <a:prstGeom prst="rect">
            <a:avLst/>
          </a:prstGeom>
          <a:noFill/>
        </p:spPr>
        <p:txBody>
          <a:bodyPr wrap="square">
            <a:spAutoFit/>
          </a:bodyPr>
          <a:lstStyle/>
          <a:p>
            <a:pPr algn="ctr">
              <a:spcAft>
                <a:spcPts val="400"/>
              </a:spcAft>
            </a:pPr>
            <a:r>
              <a:rPr lang="en-US" sz="1200" b="1" dirty="0">
                <a:solidFill>
                  <a:srgbClr val="FDB81A"/>
                </a:solidFill>
                <a:effectLst/>
                <a:latin typeface="Verdana" panose="020B0604030504040204" pitchFamily="34" charset="0"/>
                <a:ea typeface="Verdana" panose="020B0604030504040204" pitchFamily="34" charset="0"/>
                <a:cs typeface="Verdana" panose="020B0604030504040204" pitchFamily="34" charset="0"/>
              </a:rPr>
              <a:t>DECEMBER 5, 2024</a:t>
            </a:r>
            <a:endParaRPr lang="en-US" sz="1200" dirty="0">
              <a:solidFill>
                <a:srgbClr val="FDB81A"/>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42DE5BDB-0683-B49F-84E4-EFDE49071112}"/>
              </a:ext>
            </a:extLst>
          </p:cNvPr>
          <p:cNvPicPr>
            <a:picLocks noChangeAspect="1"/>
          </p:cNvPicPr>
          <p:nvPr/>
        </p:nvPicPr>
        <p:blipFill>
          <a:blip r:embed="rId4" cstate="print">
            <a:extLst>
              <a:ext uri="{28A0092B-C50C-407E-A947-70E740481C1C}">
                <a14:useLocalDpi xmlns:a14="http://schemas.microsoft.com/office/drawing/2010/main" val="0"/>
              </a:ext>
            </a:extLst>
          </a:blip>
          <a:srcRect r="8189"/>
          <a:stretch/>
        </p:blipFill>
        <p:spPr>
          <a:xfrm>
            <a:off x="2451846" y="346645"/>
            <a:ext cx="7135906" cy="850106"/>
          </a:xfrm>
          <a:prstGeom prst="rect">
            <a:avLst/>
          </a:prstGeom>
        </p:spPr>
      </p:pic>
    </p:spTree>
    <p:extLst>
      <p:ext uri="{BB962C8B-B14F-4D97-AF65-F5344CB8AC3E}">
        <p14:creationId xmlns:p14="http://schemas.microsoft.com/office/powerpoint/2010/main" val="360945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9498F3-1AD7-D41D-41E1-CFFDFE844696}"/>
              </a:ext>
            </a:extLst>
          </p:cNvPr>
          <p:cNvSpPr txBox="1"/>
          <p:nvPr/>
        </p:nvSpPr>
        <p:spPr>
          <a:xfrm>
            <a:off x="900953" y="3429000"/>
            <a:ext cx="10515600" cy="2308324"/>
          </a:xfrm>
          <a:prstGeom prst="rect">
            <a:avLst/>
          </a:prstGeom>
          <a:noFill/>
        </p:spPr>
        <p:txBody>
          <a:bodyPr wrap="square">
            <a:spAutoFit/>
          </a:bodyPr>
          <a:lstStyle/>
          <a:p>
            <a:r>
              <a:rPr lang="en-US" sz="7200" b="1" dirty="0">
                <a:solidFill>
                  <a:schemeClr val="bg1">
                    <a:lumMod val="95000"/>
                  </a:schemeClr>
                </a:solidFill>
              </a:rPr>
              <a:t>Understanding </a:t>
            </a:r>
          </a:p>
          <a:p>
            <a:r>
              <a:rPr lang="en-US" sz="7200" b="1" dirty="0">
                <a:solidFill>
                  <a:schemeClr val="bg1">
                    <a:lumMod val="95000"/>
                  </a:schemeClr>
                </a:solidFill>
              </a:rPr>
              <a:t>the Budget</a:t>
            </a:r>
          </a:p>
        </p:txBody>
      </p:sp>
      <p:pic>
        <p:nvPicPr>
          <p:cNvPr id="6" name="Picture 5">
            <a:extLst>
              <a:ext uri="{FF2B5EF4-FFF2-40B4-BE49-F238E27FC236}">
                <a16:creationId xmlns:a16="http://schemas.microsoft.com/office/drawing/2014/main" id="{201E2A38-F0B9-03C0-D042-E7BAD288C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Tree>
    <p:extLst>
      <p:ext uri="{BB962C8B-B14F-4D97-AF65-F5344CB8AC3E}">
        <p14:creationId xmlns:p14="http://schemas.microsoft.com/office/powerpoint/2010/main" val="1020402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378E3F-180E-D59F-548D-38839C993AF4}"/>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C81DCD0-8031-4872-7659-D26750B82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pic>
        <p:nvPicPr>
          <p:cNvPr id="12" name="Picture 11" descr="A calendar with red and white text&#10;&#10;Description automatically generated">
            <a:extLst>
              <a:ext uri="{FF2B5EF4-FFF2-40B4-BE49-F238E27FC236}">
                <a16:creationId xmlns:a16="http://schemas.microsoft.com/office/drawing/2014/main" id="{4E46D806-C71C-B4A4-5499-2B7129600C85}"/>
              </a:ext>
            </a:extLst>
          </p:cNvPr>
          <p:cNvPicPr>
            <a:picLocks noChangeAspect="1"/>
          </p:cNvPicPr>
          <p:nvPr/>
        </p:nvPicPr>
        <p:blipFill>
          <a:blip r:embed="rId4"/>
          <a:srcRect l="68182" t="50627" r="17071"/>
          <a:stretch/>
        </p:blipFill>
        <p:spPr>
          <a:xfrm>
            <a:off x="-108656" y="546945"/>
            <a:ext cx="4025716" cy="3324666"/>
          </a:xfrm>
          <a:prstGeom prst="rect">
            <a:avLst/>
          </a:prstGeom>
        </p:spPr>
      </p:pic>
      <p:pic>
        <p:nvPicPr>
          <p:cNvPr id="13" name="Picture 12" descr="A calendar with red and white text&#10;&#10;Description automatically generated">
            <a:extLst>
              <a:ext uri="{FF2B5EF4-FFF2-40B4-BE49-F238E27FC236}">
                <a16:creationId xmlns:a16="http://schemas.microsoft.com/office/drawing/2014/main" id="{DDB8C096-C8A7-0068-C8D9-ED497BA835F5}"/>
              </a:ext>
            </a:extLst>
          </p:cNvPr>
          <p:cNvPicPr>
            <a:picLocks noChangeAspect="1"/>
          </p:cNvPicPr>
          <p:nvPr/>
        </p:nvPicPr>
        <p:blipFill>
          <a:blip r:embed="rId4"/>
          <a:srcRect l="-178" t="-4835" r="86426" b="55462"/>
          <a:stretch/>
        </p:blipFill>
        <p:spPr>
          <a:xfrm>
            <a:off x="8065479" y="852278"/>
            <a:ext cx="3754072" cy="3324667"/>
          </a:xfrm>
          <a:prstGeom prst="rect">
            <a:avLst/>
          </a:prstGeom>
        </p:spPr>
      </p:pic>
      <p:pic>
        <p:nvPicPr>
          <p:cNvPr id="15" name="Picture 14" descr="A calendar with red and white text&#10;&#10;Description automatically generated">
            <a:extLst>
              <a:ext uri="{FF2B5EF4-FFF2-40B4-BE49-F238E27FC236}">
                <a16:creationId xmlns:a16="http://schemas.microsoft.com/office/drawing/2014/main" id="{A0DF2394-C9D7-9E4B-43F9-AA4DF986C64A}"/>
              </a:ext>
            </a:extLst>
          </p:cNvPr>
          <p:cNvPicPr>
            <a:picLocks noChangeAspect="1"/>
          </p:cNvPicPr>
          <p:nvPr/>
        </p:nvPicPr>
        <p:blipFill>
          <a:blip r:embed="rId4"/>
          <a:srcRect l="15566" t="-6416" r="68402" b="57043"/>
          <a:stretch/>
        </p:blipFill>
        <p:spPr>
          <a:xfrm>
            <a:off x="244675" y="2986389"/>
            <a:ext cx="4376442" cy="3324666"/>
          </a:xfrm>
          <a:prstGeom prst="rect">
            <a:avLst/>
          </a:prstGeom>
        </p:spPr>
      </p:pic>
      <p:pic>
        <p:nvPicPr>
          <p:cNvPr id="16" name="Picture 15" descr="A calendar with red and white text&#10;&#10;Description automatically generated">
            <a:extLst>
              <a:ext uri="{FF2B5EF4-FFF2-40B4-BE49-F238E27FC236}">
                <a16:creationId xmlns:a16="http://schemas.microsoft.com/office/drawing/2014/main" id="{8159CE44-022B-83D2-4AD8-2CC922A951D4}"/>
              </a:ext>
            </a:extLst>
          </p:cNvPr>
          <p:cNvPicPr>
            <a:picLocks noChangeAspect="1"/>
          </p:cNvPicPr>
          <p:nvPr/>
        </p:nvPicPr>
        <p:blipFill>
          <a:blip r:embed="rId4"/>
          <a:srcRect l="86534" t="53480" r="-1281" b="-2853"/>
          <a:stretch/>
        </p:blipFill>
        <p:spPr>
          <a:xfrm>
            <a:off x="3989629" y="733127"/>
            <a:ext cx="4025716" cy="3324666"/>
          </a:xfrm>
          <a:prstGeom prst="rect">
            <a:avLst/>
          </a:prstGeom>
        </p:spPr>
      </p:pic>
      <p:pic>
        <p:nvPicPr>
          <p:cNvPr id="17" name="Picture 16" descr="A calendar with red and white text&#10;&#10;Description automatically generated">
            <a:extLst>
              <a:ext uri="{FF2B5EF4-FFF2-40B4-BE49-F238E27FC236}">
                <a16:creationId xmlns:a16="http://schemas.microsoft.com/office/drawing/2014/main" id="{333B573E-745D-00AE-2A7A-9A25A2F361E5}"/>
              </a:ext>
            </a:extLst>
          </p:cNvPr>
          <p:cNvPicPr>
            <a:picLocks noChangeAspect="1"/>
          </p:cNvPicPr>
          <p:nvPr/>
        </p:nvPicPr>
        <p:blipFill>
          <a:blip r:embed="rId4"/>
          <a:srcRect l="32896" t="-5389" r="51072" b="56016"/>
          <a:stretch/>
        </p:blipFill>
        <p:spPr>
          <a:xfrm>
            <a:off x="4069917" y="3045852"/>
            <a:ext cx="4376442" cy="3324666"/>
          </a:xfrm>
          <a:prstGeom prst="rect">
            <a:avLst/>
          </a:prstGeom>
        </p:spPr>
      </p:pic>
      <p:pic>
        <p:nvPicPr>
          <p:cNvPr id="18" name="Picture 17" descr="A calendar with red and white text&#10;&#10;Description automatically generated">
            <a:extLst>
              <a:ext uri="{FF2B5EF4-FFF2-40B4-BE49-F238E27FC236}">
                <a16:creationId xmlns:a16="http://schemas.microsoft.com/office/drawing/2014/main" id="{4A497DED-854C-0930-5EF0-E13413F0625E}"/>
              </a:ext>
            </a:extLst>
          </p:cNvPr>
          <p:cNvPicPr>
            <a:picLocks noChangeAspect="1"/>
          </p:cNvPicPr>
          <p:nvPr/>
        </p:nvPicPr>
        <p:blipFill>
          <a:blip r:embed="rId4"/>
          <a:srcRect l="50046" t="-4416" r="33922" b="55043"/>
          <a:stretch/>
        </p:blipFill>
        <p:spPr>
          <a:xfrm>
            <a:off x="7829437" y="3163309"/>
            <a:ext cx="4376442" cy="3324666"/>
          </a:xfrm>
          <a:prstGeom prst="rect">
            <a:avLst/>
          </a:prstGeom>
        </p:spPr>
      </p:pic>
      <p:sp>
        <p:nvSpPr>
          <p:cNvPr id="20" name="TextBox 19">
            <a:extLst>
              <a:ext uri="{FF2B5EF4-FFF2-40B4-BE49-F238E27FC236}">
                <a16:creationId xmlns:a16="http://schemas.microsoft.com/office/drawing/2014/main" id="{F26CF86D-84BA-7E2B-E26B-4242155F2748}"/>
              </a:ext>
            </a:extLst>
          </p:cNvPr>
          <p:cNvSpPr txBox="1"/>
          <p:nvPr/>
        </p:nvSpPr>
        <p:spPr>
          <a:xfrm>
            <a:off x="1033083" y="2288790"/>
            <a:ext cx="5647765" cy="769441"/>
          </a:xfrm>
          <a:prstGeom prst="rect">
            <a:avLst/>
          </a:prstGeom>
          <a:noFill/>
        </p:spPr>
        <p:txBody>
          <a:bodyPr wrap="square" rtlCol="0">
            <a:spAutoFit/>
          </a:bodyPr>
          <a:lstStyle/>
          <a:p>
            <a:r>
              <a:rPr lang="en-US" sz="4400" dirty="0">
                <a:latin typeface="Dreaming Outloud Pro" panose="020F0502020204030204" pitchFamily="34" charset="0"/>
                <a:cs typeface="Dreaming Outloud Pro" panose="020F0502020204030204" pitchFamily="34" charset="0"/>
              </a:rPr>
              <a:t>Briefings and hearings</a:t>
            </a:r>
          </a:p>
        </p:txBody>
      </p:sp>
      <p:sp>
        <p:nvSpPr>
          <p:cNvPr id="21" name="TextBox 20">
            <a:extLst>
              <a:ext uri="{FF2B5EF4-FFF2-40B4-BE49-F238E27FC236}">
                <a16:creationId xmlns:a16="http://schemas.microsoft.com/office/drawing/2014/main" id="{2AE30C67-333D-CBFF-29D8-EC23DBD507DF}"/>
              </a:ext>
            </a:extLst>
          </p:cNvPr>
          <p:cNvSpPr txBox="1"/>
          <p:nvPr/>
        </p:nvSpPr>
        <p:spPr>
          <a:xfrm>
            <a:off x="8151397" y="2321831"/>
            <a:ext cx="3290475" cy="1069524"/>
          </a:xfrm>
          <a:prstGeom prst="rect">
            <a:avLst/>
          </a:prstGeom>
          <a:noFill/>
        </p:spPr>
        <p:txBody>
          <a:bodyPr wrap="square" rtlCol="0">
            <a:spAutoFit/>
          </a:bodyPr>
          <a:lstStyle/>
          <a:p>
            <a:pPr algn="ctr">
              <a:lnSpc>
                <a:spcPts val="3580"/>
              </a:lnSpc>
            </a:pPr>
            <a:r>
              <a:rPr lang="en-US" sz="4400" dirty="0">
                <a:latin typeface="Dreaming Outloud Pro" panose="020F0502020204030204" pitchFamily="34" charset="0"/>
                <a:cs typeface="Dreaming Outloud Pro" panose="020F0502020204030204" pitchFamily="34" charset="0"/>
              </a:rPr>
              <a:t>24-25 </a:t>
            </a:r>
          </a:p>
          <a:p>
            <a:pPr algn="ctr">
              <a:lnSpc>
                <a:spcPts val="3580"/>
              </a:lnSpc>
            </a:pPr>
            <a:r>
              <a:rPr lang="en-US" sz="4400" dirty="0">
                <a:latin typeface="Dreaming Outloud Pro" panose="020F0502020204030204" pitchFamily="34" charset="0"/>
                <a:cs typeface="Dreaming Outloud Pro" panose="020F0502020204030204" pitchFamily="34" charset="0"/>
              </a:rPr>
              <a:t>adjustments</a:t>
            </a:r>
          </a:p>
        </p:txBody>
      </p:sp>
      <p:sp>
        <p:nvSpPr>
          <p:cNvPr id="2" name="Title 1">
            <a:extLst>
              <a:ext uri="{FF2B5EF4-FFF2-40B4-BE49-F238E27FC236}">
                <a16:creationId xmlns:a16="http://schemas.microsoft.com/office/drawing/2014/main" id="{15E6386F-87D8-7C83-FC6A-87DACEF3C767}"/>
              </a:ext>
            </a:extLst>
          </p:cNvPr>
          <p:cNvSpPr>
            <a:spLocks noGrp="1"/>
          </p:cNvSpPr>
          <p:nvPr>
            <p:ph type="title"/>
          </p:nvPr>
        </p:nvSpPr>
        <p:spPr>
          <a:xfrm>
            <a:off x="497840" y="162327"/>
            <a:ext cx="10855960" cy="689951"/>
          </a:xfrm>
        </p:spPr>
        <p:txBody>
          <a:bodyPr/>
          <a:lstStyle/>
          <a:p>
            <a:r>
              <a:rPr lang="en-US" dirty="0">
                <a:solidFill>
                  <a:schemeClr val="bg1">
                    <a:lumMod val="95000"/>
                  </a:schemeClr>
                </a:solidFill>
              </a:rPr>
              <a:t>Budget Timeline</a:t>
            </a:r>
          </a:p>
        </p:txBody>
      </p:sp>
      <p:sp>
        <p:nvSpPr>
          <p:cNvPr id="22" name="TextBox 21">
            <a:extLst>
              <a:ext uri="{FF2B5EF4-FFF2-40B4-BE49-F238E27FC236}">
                <a16:creationId xmlns:a16="http://schemas.microsoft.com/office/drawing/2014/main" id="{69CC8862-CD2E-89A6-9344-86A6F3177275}"/>
              </a:ext>
            </a:extLst>
          </p:cNvPr>
          <p:cNvSpPr txBox="1"/>
          <p:nvPr/>
        </p:nvSpPr>
        <p:spPr>
          <a:xfrm>
            <a:off x="1802297" y="4699185"/>
            <a:ext cx="4608956" cy="1181734"/>
          </a:xfrm>
          <a:prstGeom prst="rect">
            <a:avLst/>
          </a:prstGeom>
          <a:noFill/>
        </p:spPr>
        <p:txBody>
          <a:bodyPr wrap="square" rtlCol="0">
            <a:spAutoFit/>
          </a:bodyPr>
          <a:lstStyle/>
          <a:p>
            <a:pPr>
              <a:lnSpc>
                <a:spcPts val="4080"/>
              </a:lnSpc>
            </a:pPr>
            <a:r>
              <a:rPr lang="en-US" sz="4400" dirty="0">
                <a:latin typeface="Dreaming Outloud Pro" panose="020F0502020204030204" pitchFamily="34" charset="0"/>
                <a:cs typeface="Dreaming Outloud Pro" panose="020F0502020204030204" pitchFamily="34" charset="0"/>
              </a:rPr>
              <a:t>Figure-setting</a:t>
            </a:r>
          </a:p>
          <a:p>
            <a:pPr>
              <a:lnSpc>
                <a:spcPts val="4080"/>
              </a:lnSpc>
            </a:pPr>
            <a:r>
              <a:rPr lang="en-US" sz="4400" dirty="0">
                <a:latin typeface="Dreaming Outloud Pro" panose="020F0502020204030204" pitchFamily="34" charset="0"/>
                <a:cs typeface="Dreaming Outloud Pro" panose="020F0502020204030204" pitchFamily="34" charset="0"/>
              </a:rPr>
              <a:t>     and balancing</a:t>
            </a:r>
          </a:p>
        </p:txBody>
      </p:sp>
      <p:sp>
        <p:nvSpPr>
          <p:cNvPr id="23" name="TextBox 22">
            <a:extLst>
              <a:ext uri="{FF2B5EF4-FFF2-40B4-BE49-F238E27FC236}">
                <a16:creationId xmlns:a16="http://schemas.microsoft.com/office/drawing/2014/main" id="{5561576D-75B3-E399-5C7D-5EBB762FA91F}"/>
              </a:ext>
            </a:extLst>
          </p:cNvPr>
          <p:cNvSpPr txBox="1"/>
          <p:nvPr/>
        </p:nvSpPr>
        <p:spPr>
          <a:xfrm>
            <a:off x="7198321" y="4701730"/>
            <a:ext cx="2595034" cy="769441"/>
          </a:xfrm>
          <a:prstGeom prst="rect">
            <a:avLst/>
          </a:prstGeom>
          <a:noFill/>
        </p:spPr>
        <p:txBody>
          <a:bodyPr wrap="square" rtlCol="0">
            <a:spAutoFit/>
          </a:bodyPr>
          <a:lstStyle/>
          <a:p>
            <a:r>
              <a:rPr lang="en-US" sz="4400" dirty="0">
                <a:latin typeface="Dreaming Outloud Pro" panose="020F0502020204030204" pitchFamily="34" charset="0"/>
                <a:cs typeface="Dreaming Outloud Pro" panose="020F0502020204030204" pitchFamily="34" charset="0"/>
              </a:rPr>
              <a:t>Long Bill</a:t>
            </a:r>
          </a:p>
        </p:txBody>
      </p:sp>
    </p:spTree>
    <p:extLst>
      <p:ext uri="{BB962C8B-B14F-4D97-AF65-F5344CB8AC3E}">
        <p14:creationId xmlns:p14="http://schemas.microsoft.com/office/powerpoint/2010/main" val="366268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67E7A-27FA-E26F-4CEC-F52349E94B8D}"/>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B7919A-C178-E154-0830-5EEB867D005F}"/>
              </a:ext>
            </a:extLst>
          </p:cNvPr>
          <p:cNvSpPr>
            <a:spLocks noGrp="1"/>
          </p:cNvSpPr>
          <p:nvPr>
            <p:ph type="title"/>
          </p:nvPr>
        </p:nvSpPr>
        <p:spPr>
          <a:xfrm>
            <a:off x="497840" y="218598"/>
            <a:ext cx="10855960" cy="689951"/>
          </a:xfrm>
        </p:spPr>
        <p:txBody>
          <a:bodyPr/>
          <a:lstStyle/>
          <a:p>
            <a:r>
              <a:rPr lang="en-US" dirty="0">
                <a:solidFill>
                  <a:schemeClr val="bg1">
                    <a:lumMod val="95000"/>
                  </a:schemeClr>
                </a:solidFill>
              </a:rPr>
              <a:t>The State Budget</a:t>
            </a:r>
          </a:p>
        </p:txBody>
      </p:sp>
      <p:sp>
        <p:nvSpPr>
          <p:cNvPr id="3" name="Content Placeholder 2">
            <a:extLst>
              <a:ext uri="{FF2B5EF4-FFF2-40B4-BE49-F238E27FC236}">
                <a16:creationId xmlns:a16="http://schemas.microsoft.com/office/drawing/2014/main" id="{893C9D9E-4718-5E8F-BC90-906994CB46BB}"/>
              </a:ext>
            </a:extLst>
          </p:cNvPr>
          <p:cNvSpPr>
            <a:spLocks noGrp="1"/>
          </p:cNvSpPr>
          <p:nvPr>
            <p:ph idx="1"/>
          </p:nvPr>
        </p:nvSpPr>
        <p:spPr>
          <a:xfrm>
            <a:off x="497841" y="1334278"/>
            <a:ext cx="5598159" cy="4842685"/>
          </a:xfrm>
        </p:spPr>
        <p:txBody>
          <a:bodyPr>
            <a:noAutofit/>
          </a:bodyPr>
          <a:lstStyle/>
          <a:p>
            <a:pPr>
              <a:spcAft>
                <a:spcPts val="3000"/>
              </a:spcAft>
            </a:pPr>
            <a:r>
              <a:rPr lang="en-US" sz="4000" dirty="0"/>
              <a:t>It’s tight!</a:t>
            </a:r>
          </a:p>
          <a:p>
            <a:pPr>
              <a:spcAft>
                <a:spcPts val="3000"/>
              </a:spcAft>
            </a:pPr>
            <a:r>
              <a:rPr lang="en-US" sz="4000" dirty="0"/>
              <a:t>There’s no money for new programs</a:t>
            </a:r>
          </a:p>
          <a:p>
            <a:pPr>
              <a:spcAft>
                <a:spcPts val="3000"/>
              </a:spcAft>
            </a:pPr>
            <a:r>
              <a:rPr lang="en-US" sz="4000" dirty="0"/>
              <a:t>It’s constrained </a:t>
            </a:r>
            <a:br>
              <a:rPr lang="en-US" sz="4000" dirty="0"/>
            </a:br>
            <a:r>
              <a:rPr lang="en-US" sz="4000" dirty="0"/>
              <a:t>by the state constitution</a:t>
            </a:r>
          </a:p>
        </p:txBody>
      </p:sp>
      <p:pic>
        <p:nvPicPr>
          <p:cNvPr id="1026" name="Picture 2">
            <a:extLst>
              <a:ext uri="{FF2B5EF4-FFF2-40B4-BE49-F238E27FC236}">
                <a16:creationId xmlns:a16="http://schemas.microsoft.com/office/drawing/2014/main" id="{3382FE41-E2CE-E08A-3AE1-78168A025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96000" y="93412"/>
            <a:ext cx="5520330" cy="715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69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CC9F7-E609-62F9-09B8-363EE4D66B5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F74C0D2-0EDB-35A2-8FB7-A59CB31FCB91}"/>
              </a:ext>
            </a:extLst>
          </p:cNvPr>
          <p:cNvSpPr/>
          <p:nvPr/>
        </p:nvSpPr>
        <p:spPr>
          <a:xfrm>
            <a:off x="0" y="997240"/>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D78380-D871-CC9B-E285-4075C72E0772}"/>
              </a:ext>
            </a:extLst>
          </p:cNvPr>
          <p:cNvSpPr>
            <a:spLocks noGrp="1"/>
          </p:cNvSpPr>
          <p:nvPr>
            <p:ph type="title"/>
          </p:nvPr>
        </p:nvSpPr>
        <p:spPr>
          <a:xfrm>
            <a:off x="497840" y="218598"/>
            <a:ext cx="10855960" cy="689951"/>
          </a:xfrm>
        </p:spPr>
        <p:txBody>
          <a:bodyPr/>
          <a:lstStyle/>
          <a:p>
            <a:r>
              <a:rPr lang="en-US" dirty="0">
                <a:solidFill>
                  <a:schemeClr val="bg1">
                    <a:lumMod val="95000"/>
                  </a:schemeClr>
                </a:solidFill>
              </a:rPr>
              <a:t>Two Types of Budget Woes</a:t>
            </a:r>
          </a:p>
        </p:txBody>
      </p:sp>
      <p:pic>
        <p:nvPicPr>
          <p:cNvPr id="9" name="Picture 8" descr="A green dollar sign on a black background&#10;&#10;Description automatically generated">
            <a:extLst>
              <a:ext uri="{FF2B5EF4-FFF2-40B4-BE49-F238E27FC236}">
                <a16:creationId xmlns:a16="http://schemas.microsoft.com/office/drawing/2014/main" id="{6B9D9AC2-2F87-9447-8C62-60A3A4586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0539" y="3025972"/>
            <a:ext cx="795031" cy="1160603"/>
          </a:xfrm>
          <a:prstGeom prst="rect">
            <a:avLst/>
          </a:prstGeom>
        </p:spPr>
      </p:pic>
      <p:pic>
        <p:nvPicPr>
          <p:cNvPr id="13" name="Graphic 12" descr="Schoolhouse with solid fill">
            <a:extLst>
              <a:ext uri="{FF2B5EF4-FFF2-40B4-BE49-F238E27FC236}">
                <a16:creationId xmlns:a16="http://schemas.microsoft.com/office/drawing/2014/main" id="{5C6DF658-E34F-61EF-A05B-BA1CD6E239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63138" y="723415"/>
            <a:ext cx="1160603" cy="1160603"/>
          </a:xfrm>
          <a:prstGeom prst="rect">
            <a:avLst/>
          </a:prstGeom>
          <a:effectLst>
            <a:outerShdw blurRad="50800" dist="38100" dir="2700000" algn="tl" rotWithShape="0">
              <a:prstClr val="black">
                <a:alpha val="40000"/>
              </a:prstClr>
            </a:outerShdw>
          </a:effectLst>
        </p:spPr>
      </p:pic>
      <p:pic>
        <p:nvPicPr>
          <p:cNvPr id="15" name="Graphic 14" descr="Books on shelf with solid fill">
            <a:extLst>
              <a:ext uri="{FF2B5EF4-FFF2-40B4-BE49-F238E27FC236}">
                <a16:creationId xmlns:a16="http://schemas.microsoft.com/office/drawing/2014/main" id="{4551DBA1-159D-BEA8-2377-DC2DCEA9DD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163138" y="3025972"/>
            <a:ext cx="1160603" cy="1160603"/>
          </a:xfrm>
          <a:prstGeom prst="rect">
            <a:avLst/>
          </a:prstGeom>
          <a:effectLst>
            <a:outerShdw blurRad="50800" dist="38100" dir="2700000" algn="tl" rotWithShape="0">
              <a:prstClr val="black">
                <a:alpha val="40000"/>
              </a:prstClr>
            </a:outerShdw>
          </a:effectLst>
        </p:spPr>
      </p:pic>
      <p:pic>
        <p:nvPicPr>
          <p:cNvPr id="17" name="Graphic 16" descr="Medical with solid fill">
            <a:extLst>
              <a:ext uri="{FF2B5EF4-FFF2-40B4-BE49-F238E27FC236}">
                <a16:creationId xmlns:a16="http://schemas.microsoft.com/office/drawing/2014/main" id="{A2E37CF8-7E6C-DD12-30F3-B92F269D11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63138" y="1902666"/>
            <a:ext cx="1160603" cy="1160603"/>
          </a:xfrm>
          <a:prstGeom prst="rect">
            <a:avLst/>
          </a:prstGeom>
          <a:effectLst>
            <a:outerShdw blurRad="50800" dist="38100" dir="2700000" algn="tl" rotWithShape="0">
              <a:prstClr val="black">
                <a:alpha val="40000"/>
              </a:prstClr>
            </a:outerShdw>
          </a:effectLst>
        </p:spPr>
      </p:pic>
      <p:pic>
        <p:nvPicPr>
          <p:cNvPr id="18" name="Picture 17" descr="A green dollar sign on a black background&#10;&#10;Description automatically generated">
            <a:extLst>
              <a:ext uri="{FF2B5EF4-FFF2-40B4-BE49-F238E27FC236}">
                <a16:creationId xmlns:a16="http://schemas.microsoft.com/office/drawing/2014/main" id="{FD47D277-9852-79DC-1E47-ADD3025D4C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0538" y="1919785"/>
            <a:ext cx="795031" cy="1160603"/>
          </a:xfrm>
          <a:prstGeom prst="rect">
            <a:avLst/>
          </a:prstGeom>
        </p:spPr>
      </p:pic>
      <p:sp>
        <p:nvSpPr>
          <p:cNvPr id="31" name="Down Arrow 30">
            <a:extLst>
              <a:ext uri="{FF2B5EF4-FFF2-40B4-BE49-F238E27FC236}">
                <a16:creationId xmlns:a16="http://schemas.microsoft.com/office/drawing/2014/main" id="{720C8CB8-0F75-3061-0957-C75619129630}"/>
              </a:ext>
            </a:extLst>
          </p:cNvPr>
          <p:cNvSpPr/>
          <p:nvPr/>
        </p:nvSpPr>
        <p:spPr>
          <a:xfrm>
            <a:off x="1458717" y="3498687"/>
            <a:ext cx="1149759" cy="1954782"/>
          </a:xfrm>
          <a:prstGeom prst="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a:extLst>
              <a:ext uri="{FF2B5EF4-FFF2-40B4-BE49-F238E27FC236}">
                <a16:creationId xmlns:a16="http://schemas.microsoft.com/office/drawing/2014/main" id="{A423D86E-8145-D998-BD44-700C46F35052}"/>
              </a:ext>
            </a:extLst>
          </p:cNvPr>
          <p:cNvSpPr/>
          <p:nvPr/>
        </p:nvSpPr>
        <p:spPr>
          <a:xfrm flipV="1">
            <a:off x="3116743" y="2706268"/>
            <a:ext cx="1149759" cy="2747195"/>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Piggy Bank with solid fill">
            <a:extLst>
              <a:ext uri="{FF2B5EF4-FFF2-40B4-BE49-F238E27FC236}">
                <a16:creationId xmlns:a16="http://schemas.microsoft.com/office/drawing/2014/main" id="{06D4D072-50D8-306D-56CB-7AF61BCFB4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87548" y="4410703"/>
            <a:ext cx="2485689" cy="2485689"/>
          </a:xfrm>
          <a:prstGeom prst="rect">
            <a:avLst/>
          </a:prstGeom>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C87C32EE-FBC3-71DD-7F5D-E7FC704B0F55}"/>
              </a:ext>
            </a:extLst>
          </p:cNvPr>
          <p:cNvSpPr txBox="1"/>
          <p:nvPr/>
        </p:nvSpPr>
        <p:spPr>
          <a:xfrm>
            <a:off x="1002141" y="2912589"/>
            <a:ext cx="2030505" cy="461665"/>
          </a:xfrm>
          <a:prstGeom prst="rect">
            <a:avLst/>
          </a:prstGeom>
          <a:noFill/>
        </p:spPr>
        <p:txBody>
          <a:bodyPr wrap="square" rtlCol="0">
            <a:spAutoFit/>
          </a:bodyPr>
          <a:lstStyle/>
          <a:p>
            <a:r>
              <a:rPr lang="en-US" sz="2400" b="1" dirty="0"/>
              <a:t>REVENUE</a:t>
            </a:r>
          </a:p>
        </p:txBody>
      </p:sp>
      <p:sp>
        <p:nvSpPr>
          <p:cNvPr id="34" name="TextBox 33">
            <a:extLst>
              <a:ext uri="{FF2B5EF4-FFF2-40B4-BE49-F238E27FC236}">
                <a16:creationId xmlns:a16="http://schemas.microsoft.com/office/drawing/2014/main" id="{52AA5A6C-4272-7110-9A3A-E57DC168957F}"/>
              </a:ext>
            </a:extLst>
          </p:cNvPr>
          <p:cNvSpPr txBox="1"/>
          <p:nvPr/>
        </p:nvSpPr>
        <p:spPr>
          <a:xfrm>
            <a:off x="2764758" y="2155565"/>
            <a:ext cx="2030505" cy="461665"/>
          </a:xfrm>
          <a:prstGeom prst="rect">
            <a:avLst/>
          </a:prstGeom>
          <a:noFill/>
        </p:spPr>
        <p:txBody>
          <a:bodyPr wrap="square" rtlCol="0">
            <a:spAutoFit/>
          </a:bodyPr>
          <a:lstStyle/>
          <a:p>
            <a:r>
              <a:rPr lang="en-US" sz="2400" b="1" dirty="0"/>
              <a:t>EXPENSES</a:t>
            </a:r>
          </a:p>
        </p:txBody>
      </p:sp>
      <p:grpSp>
        <p:nvGrpSpPr>
          <p:cNvPr id="37" name="Group 36">
            <a:extLst>
              <a:ext uri="{FF2B5EF4-FFF2-40B4-BE49-F238E27FC236}">
                <a16:creationId xmlns:a16="http://schemas.microsoft.com/office/drawing/2014/main" id="{D03956D3-E982-F4E1-059C-70A521232259}"/>
              </a:ext>
            </a:extLst>
          </p:cNvPr>
          <p:cNvGrpSpPr/>
          <p:nvPr/>
        </p:nvGrpSpPr>
        <p:grpSpPr>
          <a:xfrm>
            <a:off x="503579" y="1244411"/>
            <a:ext cx="1356990" cy="1191510"/>
            <a:chOff x="5622034" y="3798655"/>
            <a:chExt cx="2627454" cy="2307045"/>
          </a:xfrm>
        </p:grpSpPr>
        <p:pic>
          <p:nvPicPr>
            <p:cNvPr id="35" name="Picture 34" descr="A logo of a graph and diagram&#10;&#10;Description automatically generated">
              <a:extLst>
                <a:ext uri="{FF2B5EF4-FFF2-40B4-BE49-F238E27FC236}">
                  <a16:creationId xmlns:a16="http://schemas.microsoft.com/office/drawing/2014/main" id="{C0B8A0FC-ED96-B2A9-E959-BE7F46A35EA9}"/>
                </a:ext>
              </a:extLst>
            </p:cNvPr>
            <p:cNvPicPr>
              <a:picLocks noChangeAspect="1"/>
            </p:cNvPicPr>
            <p:nvPr/>
          </p:nvPicPr>
          <p:blipFill>
            <a:blip r:embed="rId12" cstate="print">
              <a:extLst>
                <a:ext uri="{28A0092B-C50C-407E-A947-70E740481C1C}">
                  <a14:useLocalDpi xmlns:a14="http://schemas.microsoft.com/office/drawing/2010/main" val="0"/>
                </a:ext>
              </a:extLst>
            </a:blip>
            <a:srcRect l="36038" r="34506"/>
            <a:stretch/>
          </p:blipFill>
          <p:spPr>
            <a:xfrm>
              <a:off x="5622034" y="3798655"/>
              <a:ext cx="2627454" cy="2307045"/>
            </a:xfrm>
            <a:prstGeom prst="rect">
              <a:avLst/>
            </a:prstGeom>
          </p:spPr>
        </p:pic>
        <p:sp>
          <p:nvSpPr>
            <p:cNvPr id="36" name="Oval 35">
              <a:extLst>
                <a:ext uri="{FF2B5EF4-FFF2-40B4-BE49-F238E27FC236}">
                  <a16:creationId xmlns:a16="http://schemas.microsoft.com/office/drawing/2014/main" id="{E1DAFD02-4BA5-F8A6-3EF2-F364B87B307C}"/>
                </a:ext>
              </a:extLst>
            </p:cNvPr>
            <p:cNvSpPr/>
            <p:nvPr/>
          </p:nvSpPr>
          <p:spPr>
            <a:xfrm>
              <a:off x="5844025" y="3900784"/>
              <a:ext cx="2102790" cy="21027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1</a:t>
              </a:r>
            </a:p>
          </p:txBody>
        </p:sp>
      </p:grpSp>
      <p:grpSp>
        <p:nvGrpSpPr>
          <p:cNvPr id="38" name="Group 37">
            <a:extLst>
              <a:ext uri="{FF2B5EF4-FFF2-40B4-BE49-F238E27FC236}">
                <a16:creationId xmlns:a16="http://schemas.microsoft.com/office/drawing/2014/main" id="{180D9365-8C4C-6DDC-0B2A-C675572C21AC}"/>
              </a:ext>
            </a:extLst>
          </p:cNvPr>
          <p:cNvGrpSpPr/>
          <p:nvPr/>
        </p:nvGrpSpPr>
        <p:grpSpPr>
          <a:xfrm>
            <a:off x="5781264" y="1188444"/>
            <a:ext cx="1356990" cy="1191510"/>
            <a:chOff x="5207674" y="3819504"/>
            <a:chExt cx="2627455" cy="2307045"/>
          </a:xfrm>
        </p:grpSpPr>
        <p:pic>
          <p:nvPicPr>
            <p:cNvPr id="39" name="Picture 38" descr="A logo of a graph and diagram&#10;&#10;Description automatically generated">
              <a:extLst>
                <a:ext uri="{FF2B5EF4-FFF2-40B4-BE49-F238E27FC236}">
                  <a16:creationId xmlns:a16="http://schemas.microsoft.com/office/drawing/2014/main" id="{DA31E67B-7D88-1F6E-3662-92F833C1ECAA}"/>
                </a:ext>
              </a:extLst>
            </p:cNvPr>
            <p:cNvPicPr>
              <a:picLocks noChangeAspect="1"/>
            </p:cNvPicPr>
            <p:nvPr/>
          </p:nvPicPr>
          <p:blipFill>
            <a:blip r:embed="rId12" cstate="print">
              <a:extLst>
                <a:ext uri="{28A0092B-C50C-407E-A947-70E740481C1C}">
                  <a14:useLocalDpi xmlns:a14="http://schemas.microsoft.com/office/drawing/2010/main" val="0"/>
                </a:ext>
              </a:extLst>
            </a:blip>
            <a:srcRect l="36038" r="34506"/>
            <a:stretch/>
          </p:blipFill>
          <p:spPr>
            <a:xfrm>
              <a:off x="5207674" y="3819504"/>
              <a:ext cx="2627455" cy="2307045"/>
            </a:xfrm>
            <a:prstGeom prst="rect">
              <a:avLst/>
            </a:prstGeom>
          </p:spPr>
        </p:pic>
        <p:sp>
          <p:nvSpPr>
            <p:cNvPr id="40" name="Oval 39">
              <a:extLst>
                <a:ext uri="{FF2B5EF4-FFF2-40B4-BE49-F238E27FC236}">
                  <a16:creationId xmlns:a16="http://schemas.microsoft.com/office/drawing/2014/main" id="{7158D0D5-E618-2BB9-7279-E792810D588A}"/>
                </a:ext>
              </a:extLst>
            </p:cNvPr>
            <p:cNvSpPr/>
            <p:nvPr/>
          </p:nvSpPr>
          <p:spPr>
            <a:xfrm>
              <a:off x="5429664" y="3921633"/>
              <a:ext cx="2102791" cy="21027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2</a:t>
              </a:r>
            </a:p>
          </p:txBody>
        </p:sp>
      </p:grpSp>
      <p:sp>
        <p:nvSpPr>
          <p:cNvPr id="41" name="Down Arrow 40">
            <a:extLst>
              <a:ext uri="{FF2B5EF4-FFF2-40B4-BE49-F238E27FC236}">
                <a16:creationId xmlns:a16="http://schemas.microsoft.com/office/drawing/2014/main" id="{27840D5A-ADA7-B8B2-5BD0-14227DF17ACD}"/>
              </a:ext>
            </a:extLst>
          </p:cNvPr>
          <p:cNvSpPr/>
          <p:nvPr/>
        </p:nvSpPr>
        <p:spPr>
          <a:xfrm flipH="1" flipV="1">
            <a:off x="8021979" y="2447295"/>
            <a:ext cx="1149759" cy="3182709"/>
          </a:xfrm>
          <a:prstGeom prst="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a:extLst>
              <a:ext uri="{FF2B5EF4-FFF2-40B4-BE49-F238E27FC236}">
                <a16:creationId xmlns:a16="http://schemas.microsoft.com/office/drawing/2014/main" id="{1EC39196-A5E2-4265-6473-E6128BD972BE}"/>
              </a:ext>
            </a:extLst>
          </p:cNvPr>
          <p:cNvSpPr/>
          <p:nvPr/>
        </p:nvSpPr>
        <p:spPr>
          <a:xfrm flipV="1">
            <a:off x="9556809" y="2198479"/>
            <a:ext cx="1149759" cy="3254983"/>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Piggy Bank with solid fill">
            <a:extLst>
              <a:ext uri="{FF2B5EF4-FFF2-40B4-BE49-F238E27FC236}">
                <a16:creationId xmlns:a16="http://schemas.microsoft.com/office/drawing/2014/main" id="{B90E0D38-5EB1-0F18-7920-1F8A6ABCD914}"/>
              </a:ext>
            </a:extLst>
          </p:cNvPr>
          <p:cNvPicPr>
            <a:picLocks noChangeAspect="1"/>
          </p:cNvPicPr>
          <p:nvPr/>
        </p:nvPicPr>
        <p:blipFill>
          <a:blip r:embed="rId10">
            <a:extLst>
              <a:ext uri="{96DAC541-7B7A-43D3-8B79-37D633B846F1}">
                <asvg:svgBlip xmlns:asvg="http://schemas.microsoft.com/office/drawing/2016/SVG/main" r:embed="rId13"/>
              </a:ext>
            </a:extLst>
          </a:blip>
          <a:stretch>
            <a:fillRect/>
          </a:stretch>
        </p:blipFill>
        <p:spPr>
          <a:xfrm>
            <a:off x="8121607" y="4410702"/>
            <a:ext cx="2485689" cy="2485689"/>
          </a:xfrm>
          <a:prstGeom prst="rect">
            <a:avLst/>
          </a:prstGeom>
          <a:effectLst>
            <a:outerShdw blurRad="50800" dist="38100" dir="2700000" algn="tl" rotWithShape="0">
              <a:prstClr val="black">
                <a:alpha val="40000"/>
              </a:prstClr>
            </a:outerShdw>
          </a:effectLst>
        </p:spPr>
      </p:pic>
      <p:sp>
        <p:nvSpPr>
          <p:cNvPr id="44" name="TextBox 43">
            <a:extLst>
              <a:ext uri="{FF2B5EF4-FFF2-40B4-BE49-F238E27FC236}">
                <a16:creationId xmlns:a16="http://schemas.microsoft.com/office/drawing/2014/main" id="{CDB77FB8-AA01-F2D7-B2E9-47D2C2963A6C}"/>
              </a:ext>
            </a:extLst>
          </p:cNvPr>
          <p:cNvSpPr txBox="1"/>
          <p:nvPr/>
        </p:nvSpPr>
        <p:spPr>
          <a:xfrm>
            <a:off x="7356125" y="1963571"/>
            <a:ext cx="2030505" cy="461665"/>
          </a:xfrm>
          <a:prstGeom prst="rect">
            <a:avLst/>
          </a:prstGeom>
          <a:noFill/>
        </p:spPr>
        <p:txBody>
          <a:bodyPr wrap="square" rtlCol="0">
            <a:spAutoFit/>
          </a:bodyPr>
          <a:lstStyle/>
          <a:p>
            <a:r>
              <a:rPr lang="en-US" sz="2400" b="1" dirty="0"/>
              <a:t>REVENUE</a:t>
            </a:r>
          </a:p>
        </p:txBody>
      </p:sp>
      <p:sp>
        <p:nvSpPr>
          <p:cNvPr id="45" name="TextBox 44">
            <a:extLst>
              <a:ext uri="{FF2B5EF4-FFF2-40B4-BE49-F238E27FC236}">
                <a16:creationId xmlns:a16="http://schemas.microsoft.com/office/drawing/2014/main" id="{13BA6F03-045C-A79B-C363-AD5EC747B8D2}"/>
              </a:ext>
            </a:extLst>
          </p:cNvPr>
          <p:cNvSpPr txBox="1"/>
          <p:nvPr/>
        </p:nvSpPr>
        <p:spPr>
          <a:xfrm>
            <a:off x="9416184" y="1689328"/>
            <a:ext cx="2030505" cy="461665"/>
          </a:xfrm>
          <a:prstGeom prst="rect">
            <a:avLst/>
          </a:prstGeom>
          <a:noFill/>
        </p:spPr>
        <p:txBody>
          <a:bodyPr wrap="square" rtlCol="0">
            <a:spAutoFit/>
          </a:bodyPr>
          <a:lstStyle/>
          <a:p>
            <a:r>
              <a:rPr lang="en-US" sz="2400" b="1" dirty="0"/>
              <a:t>EXPENSES</a:t>
            </a:r>
          </a:p>
        </p:txBody>
      </p:sp>
      <p:cxnSp>
        <p:nvCxnSpPr>
          <p:cNvPr id="26" name="Straight Connector 25">
            <a:extLst>
              <a:ext uri="{FF2B5EF4-FFF2-40B4-BE49-F238E27FC236}">
                <a16:creationId xmlns:a16="http://schemas.microsoft.com/office/drawing/2014/main" id="{8B143703-07BA-B3FA-5FEB-5DD3E20F72EA}"/>
              </a:ext>
            </a:extLst>
          </p:cNvPr>
          <p:cNvCxnSpPr>
            <a:cxnSpLocks/>
          </p:cNvCxnSpPr>
          <p:nvPr/>
        </p:nvCxnSpPr>
        <p:spPr>
          <a:xfrm>
            <a:off x="7034115" y="3136073"/>
            <a:ext cx="2308303" cy="0"/>
          </a:xfrm>
          <a:prstGeom prst="line">
            <a:avLst/>
          </a:prstGeom>
          <a:ln w="76200">
            <a:solidFill>
              <a:schemeClr val="accent5"/>
            </a:solidFill>
          </a:ln>
        </p:spPr>
        <p:style>
          <a:lnRef idx="1">
            <a:schemeClr val="accent2"/>
          </a:lnRef>
          <a:fillRef idx="0">
            <a:schemeClr val="accent2"/>
          </a:fillRef>
          <a:effectRef idx="0">
            <a:schemeClr val="accent2"/>
          </a:effectRef>
          <a:fontRef idx="minor">
            <a:schemeClr val="tx1"/>
          </a:fontRef>
        </p:style>
      </p:cxnSp>
      <p:sp>
        <p:nvSpPr>
          <p:cNvPr id="46" name="TextBox 45">
            <a:extLst>
              <a:ext uri="{FF2B5EF4-FFF2-40B4-BE49-F238E27FC236}">
                <a16:creationId xmlns:a16="http://schemas.microsoft.com/office/drawing/2014/main" id="{D6FAA527-38B4-ABD9-4D46-9DFEF0C1C67D}"/>
              </a:ext>
            </a:extLst>
          </p:cNvPr>
          <p:cNvSpPr txBox="1"/>
          <p:nvPr/>
        </p:nvSpPr>
        <p:spPr>
          <a:xfrm>
            <a:off x="6936853" y="3192918"/>
            <a:ext cx="2030505" cy="461665"/>
          </a:xfrm>
          <a:prstGeom prst="rect">
            <a:avLst/>
          </a:prstGeom>
          <a:noFill/>
        </p:spPr>
        <p:txBody>
          <a:bodyPr wrap="square" rtlCol="0">
            <a:spAutoFit/>
          </a:bodyPr>
          <a:lstStyle/>
          <a:p>
            <a:r>
              <a:rPr lang="en-US" sz="2400" dirty="0"/>
              <a:t>TABOR</a:t>
            </a:r>
          </a:p>
        </p:txBody>
      </p:sp>
    </p:spTree>
    <p:extLst>
      <p:ext uri="{BB962C8B-B14F-4D97-AF65-F5344CB8AC3E}">
        <p14:creationId xmlns:p14="http://schemas.microsoft.com/office/powerpoint/2010/main" val="70259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down)">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500"/>
                                        <p:tgtEl>
                                          <p:spTgt spid="46"/>
                                        </p:tgtEl>
                                      </p:cBhvr>
                                    </p:animEffect>
                                  </p:childTnLst>
                                </p:cTn>
                              </p:par>
                              <p:par>
                                <p:cTn id="43" presetID="22" presetClass="entr" presetSubtype="8" fill="hold" grpId="1"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P spid="34" grpId="0"/>
      <p:bldP spid="41" grpId="0" animBg="1"/>
      <p:bldP spid="42" grpId="0" animBg="1"/>
      <p:bldP spid="44" grpId="0"/>
      <p:bldP spid="45" grpId="0"/>
      <p:bldP spid="46" grpId="0"/>
      <p:bldP spid="4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B7C1C-F024-FAF5-0550-C51D8295AE8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FF53709-C78B-F000-C3E7-CA5FB879223F}"/>
              </a:ext>
            </a:extLst>
          </p:cNvPr>
          <p:cNvSpPr/>
          <p:nvPr/>
        </p:nvSpPr>
        <p:spPr>
          <a:xfrm>
            <a:off x="0" y="997240"/>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60B1D7F-C0B9-B233-220C-253FB4402137}"/>
              </a:ext>
            </a:extLst>
          </p:cNvPr>
          <p:cNvSpPr>
            <a:spLocks noGrp="1"/>
          </p:cNvSpPr>
          <p:nvPr>
            <p:ph type="title"/>
          </p:nvPr>
        </p:nvSpPr>
        <p:spPr>
          <a:xfrm>
            <a:off x="497840" y="260486"/>
            <a:ext cx="10855960" cy="689951"/>
          </a:xfrm>
        </p:spPr>
        <p:txBody>
          <a:bodyPr/>
          <a:lstStyle/>
          <a:p>
            <a:r>
              <a:rPr lang="en-US" dirty="0">
                <a:solidFill>
                  <a:schemeClr val="bg1"/>
                </a:solidFill>
              </a:rPr>
              <a:t>2025-26 Budget: An Overview</a:t>
            </a:r>
          </a:p>
        </p:txBody>
      </p:sp>
      <p:pic>
        <p:nvPicPr>
          <p:cNvPr id="9" name="Picture 8">
            <a:extLst>
              <a:ext uri="{FF2B5EF4-FFF2-40B4-BE49-F238E27FC236}">
                <a16:creationId xmlns:a16="http://schemas.microsoft.com/office/drawing/2014/main" id="{7BB28796-DF68-4F47-80D7-B24FC095C8EA}"/>
              </a:ext>
            </a:extLst>
          </p:cNvPr>
          <p:cNvPicPr>
            <a:picLocks noChangeAspect="1"/>
          </p:cNvPicPr>
          <p:nvPr/>
        </p:nvPicPr>
        <p:blipFill>
          <a:blip r:embed="rId4">
            <a:extLst>
              <a:ext uri="{28A0092B-C50C-407E-A947-70E740481C1C}">
                <a14:useLocalDpi xmlns:a14="http://schemas.microsoft.com/office/drawing/2010/main" val="0"/>
              </a:ext>
            </a:extLst>
          </a:blip>
          <a:srcRect l="-1777" t="11144" r="49776" b="20591"/>
          <a:stretch/>
        </p:blipFill>
        <p:spPr>
          <a:xfrm>
            <a:off x="777580" y="1134458"/>
            <a:ext cx="5494848" cy="5223923"/>
          </a:xfrm>
          <a:prstGeom prst="rect">
            <a:avLst/>
          </a:prstGeom>
        </p:spPr>
      </p:pic>
      <p:pic>
        <p:nvPicPr>
          <p:cNvPr id="13" name="Picture 12">
            <a:extLst>
              <a:ext uri="{FF2B5EF4-FFF2-40B4-BE49-F238E27FC236}">
                <a16:creationId xmlns:a16="http://schemas.microsoft.com/office/drawing/2014/main" id="{CE28D19F-D701-0978-99E3-F659274F6295}"/>
              </a:ext>
            </a:extLst>
          </p:cNvPr>
          <p:cNvPicPr>
            <a:picLocks noChangeAspect="1"/>
          </p:cNvPicPr>
          <p:nvPr/>
        </p:nvPicPr>
        <p:blipFill>
          <a:blip r:embed="rId4">
            <a:extLst>
              <a:ext uri="{28A0092B-C50C-407E-A947-70E740481C1C}">
                <a14:useLocalDpi xmlns:a14="http://schemas.microsoft.com/office/drawing/2010/main" val="0"/>
              </a:ext>
            </a:extLst>
          </a:blip>
          <a:srcRect l="50888" t="11238" r="262" b="20497"/>
          <a:stretch/>
        </p:blipFill>
        <p:spPr>
          <a:xfrm>
            <a:off x="1035645" y="1151391"/>
            <a:ext cx="5161953" cy="5223923"/>
          </a:xfrm>
          <a:prstGeom prst="rect">
            <a:avLst/>
          </a:prstGeom>
        </p:spPr>
      </p:pic>
      <p:sp>
        <p:nvSpPr>
          <p:cNvPr id="16" name="TextBox 15">
            <a:extLst>
              <a:ext uri="{FF2B5EF4-FFF2-40B4-BE49-F238E27FC236}">
                <a16:creationId xmlns:a16="http://schemas.microsoft.com/office/drawing/2014/main" id="{D78A8064-DA85-6D0B-9162-5A15EF60A547}"/>
              </a:ext>
            </a:extLst>
          </p:cNvPr>
          <p:cNvSpPr txBox="1"/>
          <p:nvPr/>
        </p:nvSpPr>
        <p:spPr>
          <a:xfrm>
            <a:off x="6501387" y="1338943"/>
            <a:ext cx="4852413" cy="1323439"/>
          </a:xfrm>
          <a:prstGeom prst="rect">
            <a:avLst/>
          </a:prstGeom>
          <a:noFill/>
        </p:spPr>
        <p:txBody>
          <a:bodyPr wrap="square" rtlCol="0">
            <a:spAutoFit/>
          </a:bodyPr>
          <a:lstStyle/>
          <a:p>
            <a:r>
              <a:rPr lang="en-US" sz="4400" b="1" dirty="0"/>
              <a:t>Total Funds </a:t>
            </a:r>
          </a:p>
          <a:p>
            <a:r>
              <a:rPr lang="en-US" sz="3600" dirty="0"/>
              <a:t>$46.1 billion</a:t>
            </a:r>
          </a:p>
        </p:txBody>
      </p:sp>
      <p:sp>
        <p:nvSpPr>
          <p:cNvPr id="17" name="TextBox 16">
            <a:extLst>
              <a:ext uri="{FF2B5EF4-FFF2-40B4-BE49-F238E27FC236}">
                <a16:creationId xmlns:a16="http://schemas.microsoft.com/office/drawing/2014/main" id="{2D1B0363-E232-12E9-265D-6C30A1D20944}"/>
              </a:ext>
            </a:extLst>
          </p:cNvPr>
          <p:cNvSpPr txBox="1"/>
          <p:nvPr/>
        </p:nvSpPr>
        <p:spPr>
          <a:xfrm>
            <a:off x="6501386" y="1325284"/>
            <a:ext cx="4852413" cy="1323439"/>
          </a:xfrm>
          <a:prstGeom prst="rect">
            <a:avLst/>
          </a:prstGeom>
          <a:solidFill>
            <a:schemeClr val="bg1"/>
          </a:solidFill>
        </p:spPr>
        <p:txBody>
          <a:bodyPr wrap="square" rtlCol="0">
            <a:spAutoFit/>
          </a:bodyPr>
          <a:lstStyle/>
          <a:p>
            <a:r>
              <a:rPr lang="en-US" sz="4400" b="1" dirty="0"/>
              <a:t>General Fund </a:t>
            </a:r>
          </a:p>
          <a:p>
            <a:r>
              <a:rPr lang="en-US" sz="3600" dirty="0"/>
              <a:t>$17.8 billion</a:t>
            </a:r>
          </a:p>
        </p:txBody>
      </p:sp>
      <p:sp>
        <p:nvSpPr>
          <p:cNvPr id="18" name="TextBox 17">
            <a:extLst>
              <a:ext uri="{FF2B5EF4-FFF2-40B4-BE49-F238E27FC236}">
                <a16:creationId xmlns:a16="http://schemas.microsoft.com/office/drawing/2014/main" id="{7988022B-DA45-CAA1-1FD6-3128CBDF8A1D}"/>
              </a:ext>
            </a:extLst>
          </p:cNvPr>
          <p:cNvSpPr txBox="1"/>
          <p:nvPr/>
        </p:nvSpPr>
        <p:spPr>
          <a:xfrm>
            <a:off x="6554287" y="2672125"/>
            <a:ext cx="4049485" cy="3046988"/>
          </a:xfrm>
          <a:prstGeom prst="rect">
            <a:avLst/>
          </a:prstGeom>
          <a:noFill/>
        </p:spPr>
        <p:txBody>
          <a:bodyPr wrap="square" rtlCol="0">
            <a:spAutoFit/>
          </a:bodyPr>
          <a:lstStyle/>
          <a:p>
            <a:r>
              <a:rPr lang="en-US" sz="3200" dirty="0">
                <a:solidFill>
                  <a:schemeClr val="accent4"/>
                </a:solidFill>
                <a:latin typeface="Wingdings" pitchFamily="2" charset="2"/>
              </a:rPr>
              <a:t>n</a:t>
            </a:r>
            <a:r>
              <a:rPr lang="en-US" sz="2400" dirty="0"/>
              <a:t> HCPF</a:t>
            </a:r>
          </a:p>
          <a:p>
            <a:r>
              <a:rPr lang="en-US" sz="3200" dirty="0">
                <a:solidFill>
                  <a:schemeClr val="accent2"/>
                </a:solidFill>
                <a:latin typeface="Wingdings" pitchFamily="2" charset="2"/>
              </a:rPr>
              <a:t>n</a:t>
            </a:r>
            <a:r>
              <a:rPr lang="en-US" sz="2400" dirty="0"/>
              <a:t> K-12 Education</a:t>
            </a:r>
          </a:p>
          <a:p>
            <a:r>
              <a:rPr lang="en-US" sz="3200" dirty="0">
                <a:solidFill>
                  <a:schemeClr val="accent1"/>
                </a:solidFill>
                <a:latin typeface="Wingdings" pitchFamily="2" charset="2"/>
              </a:rPr>
              <a:t>n</a:t>
            </a:r>
            <a:r>
              <a:rPr lang="en-US" sz="2400" dirty="0"/>
              <a:t> Higher Education</a:t>
            </a:r>
          </a:p>
          <a:p>
            <a:r>
              <a:rPr lang="en-US" sz="3200" dirty="0">
                <a:solidFill>
                  <a:schemeClr val="accent3"/>
                </a:solidFill>
                <a:latin typeface="Wingdings" pitchFamily="2" charset="2"/>
              </a:rPr>
              <a:t>n</a:t>
            </a:r>
            <a:r>
              <a:rPr lang="en-US" sz="2400" dirty="0"/>
              <a:t> Human Services</a:t>
            </a:r>
          </a:p>
          <a:p>
            <a:r>
              <a:rPr lang="en-US" sz="3200" dirty="0">
                <a:solidFill>
                  <a:schemeClr val="accent6"/>
                </a:solidFill>
                <a:latin typeface="Wingdings" pitchFamily="2" charset="2"/>
              </a:rPr>
              <a:t>n</a:t>
            </a:r>
            <a:r>
              <a:rPr lang="en-US" sz="2400" dirty="0"/>
              <a:t> CDPHE</a:t>
            </a:r>
          </a:p>
          <a:p>
            <a:r>
              <a:rPr lang="en-US" sz="3200" dirty="0">
                <a:solidFill>
                  <a:schemeClr val="tx2"/>
                </a:solidFill>
                <a:latin typeface="Wingdings" pitchFamily="2" charset="2"/>
              </a:rPr>
              <a:t>n</a:t>
            </a:r>
            <a:r>
              <a:rPr lang="en-US" sz="2400" dirty="0"/>
              <a:t> Other</a:t>
            </a:r>
          </a:p>
        </p:txBody>
      </p:sp>
    </p:spTree>
    <p:extLst>
      <p:ext uri="{BB962C8B-B14F-4D97-AF65-F5344CB8AC3E}">
        <p14:creationId xmlns:p14="http://schemas.microsoft.com/office/powerpoint/2010/main" val="1007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76336-BAE2-B468-808E-E1C27F19D6E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C759A18-79B3-D629-BAC3-8D80251885AA}"/>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4F773F-0280-FE73-F662-17C44B1A5268}"/>
              </a:ext>
            </a:extLst>
          </p:cNvPr>
          <p:cNvSpPr>
            <a:spLocks noGrp="1"/>
          </p:cNvSpPr>
          <p:nvPr>
            <p:ph type="title"/>
          </p:nvPr>
        </p:nvSpPr>
        <p:spPr>
          <a:xfrm>
            <a:off x="497840" y="218345"/>
            <a:ext cx="10855960" cy="689951"/>
          </a:xfrm>
        </p:spPr>
        <p:txBody>
          <a:bodyPr/>
          <a:lstStyle/>
          <a:p>
            <a:r>
              <a:rPr lang="en-US" dirty="0">
                <a:solidFill>
                  <a:schemeClr val="bg1">
                    <a:lumMod val="95000"/>
                  </a:schemeClr>
                </a:solidFill>
              </a:rPr>
              <a:t>Balancing Options</a:t>
            </a:r>
          </a:p>
        </p:txBody>
      </p:sp>
      <p:pic>
        <p:nvPicPr>
          <p:cNvPr id="8" name="Picture 7">
            <a:extLst>
              <a:ext uri="{FF2B5EF4-FFF2-40B4-BE49-F238E27FC236}">
                <a16:creationId xmlns:a16="http://schemas.microsoft.com/office/drawing/2014/main" id="{EDC7D7B3-239D-B374-3DD1-9868B37A9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pic>
        <p:nvPicPr>
          <p:cNvPr id="9" name="Picture 8" descr="A doctor examining a child's throat&#10;&#10;Description automatically generated">
            <a:extLst>
              <a:ext uri="{FF2B5EF4-FFF2-40B4-BE49-F238E27FC236}">
                <a16:creationId xmlns:a16="http://schemas.microsoft.com/office/drawing/2014/main" id="{ACC03534-B9C4-BC14-0515-B0944CC4503F}"/>
              </a:ext>
            </a:extLst>
          </p:cNvPr>
          <p:cNvPicPr>
            <a:picLocks noChangeAspect="1"/>
          </p:cNvPicPr>
          <p:nvPr/>
        </p:nvPicPr>
        <p:blipFill>
          <a:blip r:embed="rId4"/>
          <a:srcRect l="15980" t="12595" r="9136" b="3787"/>
          <a:stretch/>
        </p:blipFill>
        <p:spPr>
          <a:xfrm>
            <a:off x="1" y="989555"/>
            <a:ext cx="5925820" cy="4411232"/>
          </a:xfrm>
          <a:prstGeom prst="rect">
            <a:avLst/>
          </a:prstGeom>
        </p:spPr>
      </p:pic>
      <p:sp>
        <p:nvSpPr>
          <p:cNvPr id="3" name="Content Placeholder 2">
            <a:extLst>
              <a:ext uri="{FF2B5EF4-FFF2-40B4-BE49-F238E27FC236}">
                <a16:creationId xmlns:a16="http://schemas.microsoft.com/office/drawing/2014/main" id="{6BD6A8D1-B6E6-B204-B455-AC0DA8BAB042}"/>
              </a:ext>
            </a:extLst>
          </p:cNvPr>
          <p:cNvSpPr>
            <a:spLocks noGrp="1"/>
          </p:cNvSpPr>
          <p:nvPr>
            <p:ph idx="1"/>
          </p:nvPr>
        </p:nvSpPr>
        <p:spPr>
          <a:xfrm>
            <a:off x="6255656" y="5528618"/>
            <a:ext cx="5817074" cy="587273"/>
          </a:xfrm>
        </p:spPr>
        <p:txBody>
          <a:bodyPr>
            <a:normAutofit/>
          </a:bodyPr>
          <a:lstStyle/>
          <a:p>
            <a:pPr marL="0" indent="0" algn="ctr">
              <a:buNone/>
            </a:pPr>
            <a:r>
              <a:rPr lang="en-US" sz="2600" b="1" dirty="0"/>
              <a:t>Privatizing Pinnacol</a:t>
            </a:r>
          </a:p>
        </p:txBody>
      </p:sp>
      <p:sp>
        <p:nvSpPr>
          <p:cNvPr id="4" name="Content Placeholder 2">
            <a:extLst>
              <a:ext uri="{FF2B5EF4-FFF2-40B4-BE49-F238E27FC236}">
                <a16:creationId xmlns:a16="http://schemas.microsoft.com/office/drawing/2014/main" id="{626504B6-586B-861F-1D60-94803733B777}"/>
              </a:ext>
            </a:extLst>
          </p:cNvPr>
          <p:cNvSpPr txBox="1">
            <a:spLocks/>
          </p:cNvSpPr>
          <p:nvPr/>
        </p:nvSpPr>
        <p:spPr>
          <a:xfrm>
            <a:off x="-1" y="5528617"/>
            <a:ext cx="6096001" cy="587274"/>
          </a:xfrm>
          <a:prstGeom prst="rect">
            <a:avLst/>
          </a:prstGeom>
        </p:spPr>
        <p:txBody>
          <a:bodyPr vert="horz" lIns="91440" tIns="45720" rIns="91440" bIns="45720" rtlCol="0">
            <a:normAutofit fontScale="92500"/>
          </a:bodyPr>
          <a:lstStyle>
            <a:lvl1pPr marL="344488" indent="-344488" algn="l" defTabSz="914400" rtl="0" eaLnBrk="1" latinLnBrk="0" hangingPunct="1">
              <a:lnSpc>
                <a:spcPct val="100000"/>
              </a:lnSpc>
              <a:spcBef>
                <a:spcPts val="0"/>
              </a:spcBef>
              <a:spcAft>
                <a:spcPts val="1200"/>
              </a:spcAft>
              <a:buClr>
                <a:srgbClr val="FDB81A"/>
              </a:buClr>
              <a:buFont typeface="Arial" panose="020B0604020202020204" pitchFamily="34" charset="0"/>
              <a:buChar char="•"/>
              <a:tabLst/>
              <a:defRPr sz="32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0"/>
              </a:spcBef>
              <a:spcAft>
                <a:spcPts val="1200"/>
              </a:spcAft>
              <a:buClr>
                <a:srgbClr val="FDB81A"/>
              </a:buClr>
              <a:buFont typeface="Webdings" panose="05030102010509060703" pitchFamily="18" charset="2"/>
              <a:buChar char="4"/>
              <a:defRPr sz="24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0"/>
              </a:spcBef>
              <a:spcAft>
                <a:spcPts val="1200"/>
              </a:spcAft>
              <a:buClr>
                <a:srgbClr val="FDB81A"/>
              </a:buClr>
              <a:buFont typeface="Webdings" panose="05030102010509060703" pitchFamily="18" charset="2"/>
              <a:buChar char=""/>
              <a:defRPr sz="20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b="1" dirty="0"/>
              <a:t>Freezing/cutting provider rates</a:t>
            </a:r>
          </a:p>
        </p:txBody>
      </p:sp>
      <p:grpSp>
        <p:nvGrpSpPr>
          <p:cNvPr id="12" name="Group 11">
            <a:extLst>
              <a:ext uri="{FF2B5EF4-FFF2-40B4-BE49-F238E27FC236}">
                <a16:creationId xmlns:a16="http://schemas.microsoft.com/office/drawing/2014/main" id="{1AC7F10D-0788-6778-A0C2-B92347CB84FD}"/>
              </a:ext>
            </a:extLst>
          </p:cNvPr>
          <p:cNvGrpSpPr/>
          <p:nvPr/>
        </p:nvGrpSpPr>
        <p:grpSpPr>
          <a:xfrm>
            <a:off x="6255657" y="986342"/>
            <a:ext cx="5936344" cy="4411231"/>
            <a:chOff x="6255656" y="989554"/>
            <a:chExt cx="5936344" cy="4411231"/>
          </a:xfrm>
        </p:grpSpPr>
        <p:sp>
          <p:nvSpPr>
            <p:cNvPr id="7" name="Rectangle 6">
              <a:extLst>
                <a:ext uri="{FF2B5EF4-FFF2-40B4-BE49-F238E27FC236}">
                  <a16:creationId xmlns:a16="http://schemas.microsoft.com/office/drawing/2014/main" id="{835B60EA-73DD-0392-E744-CA2384873781}"/>
                </a:ext>
              </a:extLst>
            </p:cNvPr>
            <p:cNvSpPr/>
            <p:nvPr/>
          </p:nvSpPr>
          <p:spPr>
            <a:xfrm>
              <a:off x="6255656" y="989554"/>
              <a:ext cx="5936343" cy="4411231"/>
            </a:xfrm>
            <a:prstGeom prst="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black logo&#10;&#10;Description automatically generated">
              <a:extLst>
                <a:ext uri="{FF2B5EF4-FFF2-40B4-BE49-F238E27FC236}">
                  <a16:creationId xmlns:a16="http://schemas.microsoft.com/office/drawing/2014/main" id="{ABBAA14E-E98A-832F-04ED-72E6B003124F}"/>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6325018" y="1779570"/>
              <a:ext cx="5866982" cy="2933491"/>
            </a:xfrm>
            <a:prstGeom prst="rect">
              <a:avLst/>
            </a:prstGeom>
          </p:spPr>
        </p:pic>
      </p:grpSp>
    </p:spTree>
    <p:extLst>
      <p:ext uri="{BB962C8B-B14F-4D97-AF65-F5344CB8AC3E}">
        <p14:creationId xmlns:p14="http://schemas.microsoft.com/office/powerpoint/2010/main" val="346695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4102F-5CF4-53C5-6BF5-611E0BD7999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4A213C3-5FDE-0CAE-45F5-5338FE75CB62}"/>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794722-1ED3-E441-9867-88AF66EDEFE3}"/>
              </a:ext>
            </a:extLst>
          </p:cNvPr>
          <p:cNvSpPr>
            <a:spLocks noGrp="1"/>
          </p:cNvSpPr>
          <p:nvPr>
            <p:ph type="title"/>
          </p:nvPr>
        </p:nvSpPr>
        <p:spPr>
          <a:xfrm>
            <a:off x="497840" y="183684"/>
            <a:ext cx="10855960" cy="689951"/>
          </a:xfrm>
        </p:spPr>
        <p:txBody>
          <a:bodyPr>
            <a:normAutofit/>
          </a:bodyPr>
          <a:lstStyle/>
          <a:p>
            <a:r>
              <a:rPr lang="en-US" dirty="0">
                <a:solidFill>
                  <a:srgbClr val="FFFFFF"/>
                </a:solidFill>
              </a:rPr>
              <a:t>Federal Funding for State Agencies</a:t>
            </a:r>
          </a:p>
        </p:txBody>
      </p:sp>
      <p:pic>
        <p:nvPicPr>
          <p:cNvPr id="6" name="Picture 5">
            <a:extLst>
              <a:ext uri="{FF2B5EF4-FFF2-40B4-BE49-F238E27FC236}">
                <a16:creationId xmlns:a16="http://schemas.microsoft.com/office/drawing/2014/main" id="{43EEC829-DA4D-0E05-2969-B36596019A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pic>
        <p:nvPicPr>
          <p:cNvPr id="4" name="Picture 3" descr="A graph of a number of people&#10;&#10;Description automatically generated with medium confidence">
            <a:extLst>
              <a:ext uri="{FF2B5EF4-FFF2-40B4-BE49-F238E27FC236}">
                <a16:creationId xmlns:a16="http://schemas.microsoft.com/office/drawing/2014/main" id="{D73233F8-4AB2-57DE-2731-37AA07EAE6F8}"/>
              </a:ext>
            </a:extLst>
          </p:cNvPr>
          <p:cNvPicPr>
            <a:picLocks noChangeAspect="1"/>
          </p:cNvPicPr>
          <p:nvPr/>
        </p:nvPicPr>
        <p:blipFill>
          <a:blip r:embed="rId4">
            <a:extLst>
              <a:ext uri="{28A0092B-C50C-407E-A947-70E740481C1C}">
                <a14:useLocalDpi xmlns:a14="http://schemas.microsoft.com/office/drawing/2010/main" val="0"/>
              </a:ext>
            </a:extLst>
          </a:blip>
          <a:srcRect t="14947"/>
          <a:stretch/>
        </p:blipFill>
        <p:spPr>
          <a:xfrm>
            <a:off x="1037478" y="1324207"/>
            <a:ext cx="10117043" cy="4714270"/>
          </a:xfrm>
          <a:prstGeom prst="rect">
            <a:avLst/>
          </a:prstGeom>
        </p:spPr>
      </p:pic>
      <p:pic>
        <p:nvPicPr>
          <p:cNvPr id="10" name="Picture 9" descr="A graph of a number of individuals&#10;&#10;Description automatically generated with medium confidence">
            <a:extLst>
              <a:ext uri="{FF2B5EF4-FFF2-40B4-BE49-F238E27FC236}">
                <a16:creationId xmlns:a16="http://schemas.microsoft.com/office/drawing/2014/main" id="{2A615955-36C0-D971-7E3B-9981F4D9055A}"/>
              </a:ext>
            </a:extLst>
          </p:cNvPr>
          <p:cNvPicPr>
            <a:picLocks noChangeAspect="1"/>
          </p:cNvPicPr>
          <p:nvPr/>
        </p:nvPicPr>
        <p:blipFill>
          <a:blip r:embed="rId5">
            <a:extLst>
              <a:ext uri="{28A0092B-C50C-407E-A947-70E740481C1C}">
                <a14:useLocalDpi xmlns:a14="http://schemas.microsoft.com/office/drawing/2010/main" val="0"/>
              </a:ext>
            </a:extLst>
          </a:blip>
          <a:srcRect t="15941"/>
          <a:stretch/>
        </p:blipFill>
        <p:spPr>
          <a:xfrm>
            <a:off x="1037478" y="1371597"/>
            <a:ext cx="10117043" cy="4519919"/>
          </a:xfrm>
          <a:prstGeom prst="rect">
            <a:avLst/>
          </a:prstGeom>
        </p:spPr>
      </p:pic>
    </p:spTree>
    <p:extLst>
      <p:ext uri="{BB962C8B-B14F-4D97-AF65-F5344CB8AC3E}">
        <p14:creationId xmlns:p14="http://schemas.microsoft.com/office/powerpoint/2010/main" val="297427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FDC28-1B68-D6CE-ABC2-5E3C6DD1C31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08CC5FF-431C-2606-1943-926E4ACDE371}"/>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31BE67E-5980-E182-1569-3AC2A21A4E60}"/>
              </a:ext>
            </a:extLst>
          </p:cNvPr>
          <p:cNvPicPr>
            <a:picLocks noChangeAspect="1"/>
          </p:cNvPicPr>
          <p:nvPr/>
        </p:nvPicPr>
        <p:blipFill>
          <a:blip r:embed="rId3"/>
          <a:srcRect l="628" t="16933" b="17036"/>
          <a:stretch/>
        </p:blipFill>
        <p:spPr>
          <a:xfrm>
            <a:off x="1" y="968414"/>
            <a:ext cx="12192000" cy="5394960"/>
          </a:xfrm>
          <a:prstGeom prst="rect">
            <a:avLst/>
          </a:prstGeom>
        </p:spPr>
      </p:pic>
      <p:sp>
        <p:nvSpPr>
          <p:cNvPr id="2" name="Title 1">
            <a:extLst>
              <a:ext uri="{FF2B5EF4-FFF2-40B4-BE49-F238E27FC236}">
                <a16:creationId xmlns:a16="http://schemas.microsoft.com/office/drawing/2014/main" id="{D1349309-ABDC-D227-4BAC-B598F6B69F0C}"/>
              </a:ext>
            </a:extLst>
          </p:cNvPr>
          <p:cNvSpPr>
            <a:spLocks noGrp="1"/>
          </p:cNvSpPr>
          <p:nvPr>
            <p:ph type="title"/>
          </p:nvPr>
        </p:nvSpPr>
        <p:spPr>
          <a:xfrm>
            <a:off x="477078" y="156781"/>
            <a:ext cx="11139081" cy="689951"/>
          </a:xfrm>
        </p:spPr>
        <p:txBody>
          <a:bodyPr>
            <a:normAutofit/>
          </a:bodyPr>
          <a:lstStyle/>
          <a:p>
            <a:r>
              <a:rPr lang="en-US" dirty="0">
                <a:solidFill>
                  <a:schemeClr val="bg1">
                    <a:lumMod val="95000"/>
                  </a:schemeClr>
                </a:solidFill>
              </a:rPr>
              <a:t>Thinking About 2025</a:t>
            </a:r>
          </a:p>
        </p:txBody>
      </p:sp>
      <p:sp>
        <p:nvSpPr>
          <p:cNvPr id="8" name="Content Placeholder 7">
            <a:extLst>
              <a:ext uri="{FF2B5EF4-FFF2-40B4-BE49-F238E27FC236}">
                <a16:creationId xmlns:a16="http://schemas.microsoft.com/office/drawing/2014/main" id="{39518ECD-CA43-5C8F-2A7E-9B2D1E5C034C}"/>
              </a:ext>
            </a:extLst>
          </p:cNvPr>
          <p:cNvSpPr>
            <a:spLocks noGrp="1"/>
          </p:cNvSpPr>
          <p:nvPr>
            <p:ph idx="1"/>
          </p:nvPr>
        </p:nvSpPr>
        <p:spPr>
          <a:xfrm>
            <a:off x="613119" y="1378226"/>
            <a:ext cx="6550306" cy="4951330"/>
          </a:xfrm>
        </p:spPr>
        <p:txBody>
          <a:bodyPr/>
          <a:lstStyle/>
          <a:p>
            <a:pPr marL="0" indent="0">
              <a:buClr>
                <a:schemeClr val="bg2">
                  <a:lumMod val="50000"/>
                </a:schemeClr>
              </a:buClr>
              <a:buNone/>
            </a:pPr>
            <a:r>
              <a:rPr lang="en-US" sz="3600" b="1" dirty="0">
                <a:solidFill>
                  <a:schemeClr val="tx1"/>
                </a:solidFill>
              </a:rPr>
              <a:t>Tools We Can Use</a:t>
            </a:r>
          </a:p>
          <a:p>
            <a:pPr lvl="1">
              <a:buClr>
                <a:schemeClr val="bg2">
                  <a:lumMod val="50000"/>
                </a:schemeClr>
              </a:buClr>
            </a:pPr>
            <a:r>
              <a:rPr lang="en-US" dirty="0">
                <a:solidFill>
                  <a:schemeClr val="tx1"/>
                </a:solidFill>
              </a:rPr>
              <a:t>Federalism</a:t>
            </a:r>
          </a:p>
          <a:p>
            <a:pPr lvl="1">
              <a:buClr>
                <a:schemeClr val="bg2">
                  <a:lumMod val="50000"/>
                </a:schemeClr>
              </a:buClr>
            </a:pPr>
            <a:r>
              <a:rPr lang="en-US" dirty="0">
                <a:solidFill>
                  <a:schemeClr val="tx1"/>
                </a:solidFill>
              </a:rPr>
              <a:t>Leadership</a:t>
            </a:r>
          </a:p>
          <a:p>
            <a:pPr lvl="1">
              <a:spcAft>
                <a:spcPts val="3000"/>
              </a:spcAft>
              <a:buClr>
                <a:schemeClr val="bg2">
                  <a:lumMod val="50000"/>
                </a:schemeClr>
              </a:buClr>
            </a:pPr>
            <a:r>
              <a:rPr lang="en-US" dirty="0">
                <a:solidFill>
                  <a:schemeClr val="tx1"/>
                </a:solidFill>
              </a:rPr>
              <a:t>Money</a:t>
            </a:r>
          </a:p>
          <a:p>
            <a:pPr marL="0" indent="0">
              <a:buClr>
                <a:schemeClr val="bg2">
                  <a:lumMod val="50000"/>
                </a:schemeClr>
              </a:buClr>
              <a:buNone/>
            </a:pPr>
            <a:r>
              <a:rPr lang="en-US" sz="3600" b="1" dirty="0">
                <a:solidFill>
                  <a:schemeClr val="tx1"/>
                </a:solidFill>
              </a:rPr>
              <a:t>Work We Can Do</a:t>
            </a:r>
          </a:p>
          <a:p>
            <a:pPr lvl="1">
              <a:buClr>
                <a:schemeClr val="bg2">
                  <a:lumMod val="50000"/>
                </a:schemeClr>
              </a:buClr>
            </a:pPr>
            <a:r>
              <a:rPr lang="en-US" dirty="0">
                <a:solidFill>
                  <a:schemeClr val="tx1"/>
                </a:solidFill>
              </a:rPr>
              <a:t>Protect the Vulnerable</a:t>
            </a:r>
          </a:p>
          <a:p>
            <a:pPr lvl="1">
              <a:buClr>
                <a:schemeClr val="bg2">
                  <a:lumMod val="50000"/>
                </a:schemeClr>
              </a:buClr>
            </a:pPr>
            <a:r>
              <a:rPr lang="en-US" dirty="0">
                <a:solidFill>
                  <a:schemeClr val="tx1"/>
                </a:solidFill>
              </a:rPr>
              <a:t>Carry On With Our Priorities</a:t>
            </a:r>
          </a:p>
          <a:p>
            <a:pPr lvl="1"/>
            <a:endParaRPr lang="en-US" dirty="0"/>
          </a:p>
        </p:txBody>
      </p:sp>
      <p:pic>
        <p:nvPicPr>
          <p:cNvPr id="5" name="Picture 4">
            <a:extLst>
              <a:ext uri="{FF2B5EF4-FFF2-40B4-BE49-F238E27FC236}">
                <a16:creationId xmlns:a16="http://schemas.microsoft.com/office/drawing/2014/main" id="{BD02FC34-6459-CA3F-9575-9859402D79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Tree>
    <p:extLst>
      <p:ext uri="{BB962C8B-B14F-4D97-AF65-F5344CB8AC3E}">
        <p14:creationId xmlns:p14="http://schemas.microsoft.com/office/powerpoint/2010/main" val="255104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1+#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58F5FF-133E-5119-025E-0389EFC55291}"/>
              </a:ext>
            </a:extLst>
          </p:cNvPr>
          <p:cNvSpPr txBox="1"/>
          <p:nvPr/>
        </p:nvSpPr>
        <p:spPr>
          <a:xfrm>
            <a:off x="838200" y="2912165"/>
            <a:ext cx="10515600" cy="2308324"/>
          </a:xfrm>
          <a:prstGeom prst="rect">
            <a:avLst/>
          </a:prstGeom>
          <a:noFill/>
        </p:spPr>
        <p:txBody>
          <a:bodyPr wrap="square">
            <a:spAutoFit/>
          </a:bodyPr>
          <a:lstStyle/>
          <a:p>
            <a:r>
              <a:rPr lang="en-US" sz="7200" b="1" dirty="0">
                <a:solidFill>
                  <a:schemeClr val="bg1">
                    <a:lumMod val="95000"/>
                  </a:schemeClr>
                </a:solidFill>
              </a:rPr>
              <a:t>Protecting </a:t>
            </a:r>
            <a:br>
              <a:rPr lang="en-US" sz="7200" b="1" dirty="0">
                <a:solidFill>
                  <a:schemeClr val="bg1">
                    <a:lumMod val="95000"/>
                  </a:schemeClr>
                </a:solidFill>
              </a:rPr>
            </a:br>
            <a:r>
              <a:rPr lang="en-US" sz="7200" b="1" dirty="0">
                <a:solidFill>
                  <a:schemeClr val="bg1">
                    <a:lumMod val="95000"/>
                  </a:schemeClr>
                </a:solidFill>
              </a:rPr>
              <a:t>the Vulnerable</a:t>
            </a:r>
          </a:p>
        </p:txBody>
      </p:sp>
      <p:pic>
        <p:nvPicPr>
          <p:cNvPr id="7" name="Picture 6">
            <a:extLst>
              <a:ext uri="{FF2B5EF4-FFF2-40B4-BE49-F238E27FC236}">
                <a16:creationId xmlns:a16="http://schemas.microsoft.com/office/drawing/2014/main" id="{BCE8E786-3E96-FC23-B158-F0BE580E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Tree>
    <p:extLst>
      <p:ext uri="{BB962C8B-B14F-4D97-AF65-F5344CB8AC3E}">
        <p14:creationId xmlns:p14="http://schemas.microsoft.com/office/powerpoint/2010/main" val="2590280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752C7-A583-D2AF-A6B4-216EBF4CC38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4C9CD0B-AF06-D19A-9947-E108DB647DD0}"/>
              </a:ext>
            </a:extLst>
          </p:cNvPr>
          <p:cNvSpPr/>
          <p:nvPr/>
        </p:nvSpPr>
        <p:spPr>
          <a:xfrm>
            <a:off x="114300" y="1015332"/>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2357ED-0313-AD72-26E9-B4A359CF9FC9}"/>
              </a:ext>
            </a:extLst>
          </p:cNvPr>
          <p:cNvSpPr>
            <a:spLocks noGrp="1"/>
          </p:cNvSpPr>
          <p:nvPr>
            <p:ph type="title"/>
          </p:nvPr>
        </p:nvSpPr>
        <p:spPr>
          <a:xfrm>
            <a:off x="568960" y="171775"/>
            <a:ext cx="10784840" cy="689951"/>
          </a:xfrm>
        </p:spPr>
        <p:txBody>
          <a:bodyPr anchor="ctr">
            <a:normAutofit/>
          </a:bodyPr>
          <a:lstStyle/>
          <a:p>
            <a:r>
              <a:rPr lang="en-US" dirty="0">
                <a:solidFill>
                  <a:schemeClr val="bg1">
                    <a:lumMod val="95000"/>
                  </a:schemeClr>
                </a:solidFill>
              </a:rPr>
              <a:t>Trans Rights and Health Care</a:t>
            </a:r>
          </a:p>
        </p:txBody>
      </p:sp>
      <p:sp>
        <p:nvSpPr>
          <p:cNvPr id="3" name="Content Placeholder 2">
            <a:extLst>
              <a:ext uri="{FF2B5EF4-FFF2-40B4-BE49-F238E27FC236}">
                <a16:creationId xmlns:a16="http://schemas.microsoft.com/office/drawing/2014/main" id="{6150C26E-0C4E-F7B2-3B49-C60580540F87}"/>
              </a:ext>
            </a:extLst>
          </p:cNvPr>
          <p:cNvSpPr>
            <a:spLocks noGrp="1"/>
          </p:cNvSpPr>
          <p:nvPr>
            <p:ph idx="1"/>
          </p:nvPr>
        </p:nvSpPr>
        <p:spPr>
          <a:xfrm>
            <a:off x="497840" y="1334278"/>
            <a:ext cx="4101054" cy="4842685"/>
          </a:xfrm>
        </p:spPr>
        <p:txBody>
          <a:bodyPr>
            <a:normAutofit/>
          </a:bodyPr>
          <a:lstStyle/>
          <a:p>
            <a:r>
              <a:rPr lang="en-US" sz="3600" dirty="0"/>
              <a:t>Access to gender-affirming care</a:t>
            </a:r>
          </a:p>
          <a:p>
            <a:pPr marL="519113" lvl="1" indent="-317500"/>
            <a:r>
              <a:rPr lang="en-US" sz="2800" dirty="0"/>
              <a:t>Insurance coverage</a:t>
            </a:r>
          </a:p>
          <a:p>
            <a:pPr marL="519113" lvl="1" indent="-317500"/>
            <a:r>
              <a:rPr lang="en-US" sz="2800" dirty="0"/>
              <a:t>Provider availability</a:t>
            </a:r>
          </a:p>
        </p:txBody>
      </p:sp>
      <p:pic>
        <p:nvPicPr>
          <p:cNvPr id="7" name="Picture 6">
            <a:extLst>
              <a:ext uri="{FF2B5EF4-FFF2-40B4-BE49-F238E27FC236}">
                <a16:creationId xmlns:a16="http://schemas.microsoft.com/office/drawing/2014/main" id="{32298E39-D022-7F0A-193B-C6DB2C5BC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pic>
        <p:nvPicPr>
          <p:cNvPr id="9" name="Picture 8" descr="A silhouette of a person's head&#10;&#10;Description automatically generated">
            <a:extLst>
              <a:ext uri="{FF2B5EF4-FFF2-40B4-BE49-F238E27FC236}">
                <a16:creationId xmlns:a16="http://schemas.microsoft.com/office/drawing/2014/main" id="{45696A20-821C-3855-F216-50F7F743E43B}"/>
              </a:ext>
            </a:extLst>
          </p:cNvPr>
          <p:cNvPicPr>
            <a:picLocks noChangeAspect="1"/>
          </p:cNvPicPr>
          <p:nvPr/>
        </p:nvPicPr>
        <p:blipFill>
          <a:blip r:embed="rId4">
            <a:extLst>
              <a:ext uri="{28A0092B-C50C-407E-A947-70E740481C1C}">
                <a14:useLocalDpi xmlns:a14="http://schemas.microsoft.com/office/drawing/2010/main" val="0"/>
              </a:ext>
            </a:extLst>
          </a:blip>
          <a:srcRect l="15084" t="18418" r="17999" b="1890"/>
          <a:stretch/>
        </p:blipFill>
        <p:spPr>
          <a:xfrm flipH="1">
            <a:off x="5392271" y="986757"/>
            <a:ext cx="6799729" cy="5390100"/>
          </a:xfrm>
          <a:prstGeom prst="rect">
            <a:avLst/>
          </a:prstGeom>
        </p:spPr>
      </p:pic>
    </p:spTree>
    <p:extLst>
      <p:ext uri="{BB962C8B-B14F-4D97-AF65-F5344CB8AC3E}">
        <p14:creationId xmlns:p14="http://schemas.microsoft.com/office/powerpoint/2010/main" val="117738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39C6FB-34E0-352D-E0BC-B7099BAEEA9F}"/>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B578361-B7EE-A0AB-7ED1-6B30CB63DC43}"/>
              </a:ext>
            </a:extLst>
          </p:cNvPr>
          <p:cNvPicPr>
            <a:picLocks noChangeAspect="1"/>
          </p:cNvPicPr>
          <p:nvPr/>
        </p:nvPicPr>
        <p:blipFill>
          <a:blip r:embed="rId3"/>
          <a:srcRect l="628" t="16933" b="17036"/>
          <a:stretch/>
        </p:blipFill>
        <p:spPr>
          <a:xfrm>
            <a:off x="1" y="968414"/>
            <a:ext cx="12192000" cy="5394960"/>
          </a:xfrm>
          <a:prstGeom prst="rect">
            <a:avLst/>
          </a:prstGeom>
        </p:spPr>
      </p:pic>
      <p:sp>
        <p:nvSpPr>
          <p:cNvPr id="2" name="Title 1">
            <a:extLst>
              <a:ext uri="{FF2B5EF4-FFF2-40B4-BE49-F238E27FC236}">
                <a16:creationId xmlns:a16="http://schemas.microsoft.com/office/drawing/2014/main" id="{E7472305-0AE4-9912-DF7D-7067A3EDE37E}"/>
              </a:ext>
            </a:extLst>
          </p:cNvPr>
          <p:cNvSpPr>
            <a:spLocks noGrp="1"/>
          </p:cNvSpPr>
          <p:nvPr>
            <p:ph type="title"/>
          </p:nvPr>
        </p:nvSpPr>
        <p:spPr>
          <a:xfrm>
            <a:off x="477078" y="156781"/>
            <a:ext cx="11139081" cy="689951"/>
          </a:xfrm>
        </p:spPr>
        <p:txBody>
          <a:bodyPr>
            <a:normAutofit/>
          </a:bodyPr>
          <a:lstStyle/>
          <a:p>
            <a:r>
              <a:rPr lang="en-US" dirty="0">
                <a:solidFill>
                  <a:schemeClr val="bg1">
                    <a:lumMod val="95000"/>
                  </a:schemeClr>
                </a:solidFill>
              </a:rPr>
              <a:t>Thinking About 2025</a:t>
            </a:r>
          </a:p>
        </p:txBody>
      </p:sp>
      <p:sp>
        <p:nvSpPr>
          <p:cNvPr id="8" name="Content Placeholder 7">
            <a:extLst>
              <a:ext uri="{FF2B5EF4-FFF2-40B4-BE49-F238E27FC236}">
                <a16:creationId xmlns:a16="http://schemas.microsoft.com/office/drawing/2014/main" id="{3DAE54F2-21E3-DC5A-14B7-30AAB7977975}"/>
              </a:ext>
            </a:extLst>
          </p:cNvPr>
          <p:cNvSpPr>
            <a:spLocks noGrp="1"/>
          </p:cNvSpPr>
          <p:nvPr>
            <p:ph idx="1"/>
          </p:nvPr>
        </p:nvSpPr>
        <p:spPr>
          <a:xfrm>
            <a:off x="613119" y="1378226"/>
            <a:ext cx="6550306" cy="4951330"/>
          </a:xfrm>
        </p:spPr>
        <p:txBody>
          <a:bodyPr/>
          <a:lstStyle/>
          <a:p>
            <a:pPr marL="0" indent="0">
              <a:buClr>
                <a:schemeClr val="bg2">
                  <a:lumMod val="50000"/>
                </a:schemeClr>
              </a:buClr>
              <a:buNone/>
            </a:pPr>
            <a:r>
              <a:rPr lang="en-US" sz="3600" b="1" dirty="0">
                <a:solidFill>
                  <a:schemeClr val="tx1"/>
                </a:solidFill>
              </a:rPr>
              <a:t>Tools We Can Use</a:t>
            </a:r>
          </a:p>
          <a:p>
            <a:pPr lvl="1">
              <a:buClr>
                <a:schemeClr val="bg2">
                  <a:lumMod val="50000"/>
                </a:schemeClr>
              </a:buClr>
            </a:pPr>
            <a:r>
              <a:rPr lang="en-US" dirty="0">
                <a:solidFill>
                  <a:schemeClr val="tx1"/>
                </a:solidFill>
              </a:rPr>
              <a:t>Federalism</a:t>
            </a:r>
          </a:p>
          <a:p>
            <a:pPr lvl="1">
              <a:buClr>
                <a:schemeClr val="bg2">
                  <a:lumMod val="50000"/>
                </a:schemeClr>
              </a:buClr>
            </a:pPr>
            <a:r>
              <a:rPr lang="en-US" dirty="0">
                <a:solidFill>
                  <a:schemeClr val="tx1"/>
                </a:solidFill>
              </a:rPr>
              <a:t>Leadership</a:t>
            </a:r>
          </a:p>
          <a:p>
            <a:pPr lvl="1">
              <a:spcAft>
                <a:spcPts val="3000"/>
              </a:spcAft>
              <a:buClr>
                <a:schemeClr val="bg2">
                  <a:lumMod val="50000"/>
                </a:schemeClr>
              </a:buClr>
            </a:pPr>
            <a:r>
              <a:rPr lang="en-US" dirty="0">
                <a:solidFill>
                  <a:schemeClr val="tx1"/>
                </a:solidFill>
              </a:rPr>
              <a:t>Money</a:t>
            </a:r>
          </a:p>
          <a:p>
            <a:pPr marL="0" indent="0">
              <a:buClr>
                <a:schemeClr val="bg2">
                  <a:lumMod val="50000"/>
                </a:schemeClr>
              </a:buClr>
              <a:buNone/>
            </a:pPr>
            <a:r>
              <a:rPr lang="en-US" sz="3600" b="1" dirty="0">
                <a:solidFill>
                  <a:schemeClr val="tx1"/>
                </a:solidFill>
              </a:rPr>
              <a:t>Work We Can Do</a:t>
            </a:r>
          </a:p>
          <a:p>
            <a:pPr lvl="1">
              <a:buClr>
                <a:schemeClr val="bg2">
                  <a:lumMod val="50000"/>
                </a:schemeClr>
              </a:buClr>
            </a:pPr>
            <a:r>
              <a:rPr lang="en-US" dirty="0">
                <a:solidFill>
                  <a:schemeClr val="tx1"/>
                </a:solidFill>
              </a:rPr>
              <a:t>Protect the Vulnerable</a:t>
            </a:r>
          </a:p>
          <a:p>
            <a:pPr lvl="1">
              <a:buClr>
                <a:schemeClr val="bg2">
                  <a:lumMod val="50000"/>
                </a:schemeClr>
              </a:buClr>
            </a:pPr>
            <a:r>
              <a:rPr lang="en-US" dirty="0">
                <a:solidFill>
                  <a:schemeClr val="tx1"/>
                </a:solidFill>
              </a:rPr>
              <a:t>Carry On With Our Priorities</a:t>
            </a:r>
          </a:p>
          <a:p>
            <a:pPr lvl="1"/>
            <a:endParaRPr lang="en-US" dirty="0"/>
          </a:p>
        </p:txBody>
      </p:sp>
      <p:pic>
        <p:nvPicPr>
          <p:cNvPr id="5" name="Picture 4">
            <a:extLst>
              <a:ext uri="{FF2B5EF4-FFF2-40B4-BE49-F238E27FC236}">
                <a16:creationId xmlns:a16="http://schemas.microsoft.com/office/drawing/2014/main" id="{9443C83B-11DD-3CFF-C079-A21F905BF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Tree>
    <p:extLst>
      <p:ext uri="{BB962C8B-B14F-4D97-AF65-F5344CB8AC3E}">
        <p14:creationId xmlns:p14="http://schemas.microsoft.com/office/powerpoint/2010/main" val="159448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9C489-406E-8F63-7ECC-ED437B3499C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DEC6395-FF93-850F-5205-8236230B8E58}"/>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E55FC-90B8-B364-379D-4294BE2A9105}"/>
              </a:ext>
            </a:extLst>
          </p:cNvPr>
          <p:cNvSpPr>
            <a:spLocks noGrp="1"/>
          </p:cNvSpPr>
          <p:nvPr>
            <p:ph type="title"/>
          </p:nvPr>
        </p:nvSpPr>
        <p:spPr>
          <a:xfrm>
            <a:off x="497840" y="180461"/>
            <a:ext cx="10855960" cy="689951"/>
          </a:xfrm>
        </p:spPr>
        <p:txBody>
          <a:bodyPr/>
          <a:lstStyle/>
          <a:p>
            <a:r>
              <a:rPr lang="en-US" dirty="0">
                <a:solidFill>
                  <a:schemeClr val="bg1">
                    <a:lumMod val="95000"/>
                  </a:schemeClr>
                </a:solidFill>
              </a:rPr>
              <a:t>Immigrants</a:t>
            </a:r>
          </a:p>
        </p:txBody>
      </p:sp>
      <p:sp>
        <p:nvSpPr>
          <p:cNvPr id="3" name="Content Placeholder 2">
            <a:extLst>
              <a:ext uri="{FF2B5EF4-FFF2-40B4-BE49-F238E27FC236}">
                <a16:creationId xmlns:a16="http://schemas.microsoft.com/office/drawing/2014/main" id="{F2316611-0C34-D6C8-511E-602F3F5DD514}"/>
              </a:ext>
            </a:extLst>
          </p:cNvPr>
          <p:cNvSpPr>
            <a:spLocks noGrp="1"/>
          </p:cNvSpPr>
          <p:nvPr>
            <p:ph idx="1"/>
          </p:nvPr>
        </p:nvSpPr>
        <p:spPr>
          <a:xfrm>
            <a:off x="497840" y="1334278"/>
            <a:ext cx="4369995" cy="4842685"/>
          </a:xfrm>
        </p:spPr>
        <p:txBody>
          <a:bodyPr>
            <a:normAutofit fontScale="92500"/>
          </a:bodyPr>
          <a:lstStyle/>
          <a:p>
            <a:pPr marL="288925" indent="-288925">
              <a:spcAft>
                <a:spcPts val="1800"/>
              </a:spcAft>
            </a:pPr>
            <a:r>
              <a:rPr lang="en-US" dirty="0"/>
              <a:t>10% of Coloradans are immigrants </a:t>
            </a:r>
          </a:p>
          <a:p>
            <a:pPr marL="288925" indent="-288925"/>
            <a:r>
              <a:rPr lang="en-US" dirty="0"/>
              <a:t>Deportation threats</a:t>
            </a:r>
          </a:p>
          <a:p>
            <a:pPr lvl="1">
              <a:buFont typeface="System Font Regular"/>
              <a:buChar char="▸"/>
            </a:pPr>
            <a:r>
              <a:rPr lang="en-US" dirty="0"/>
              <a:t>Rights education</a:t>
            </a:r>
          </a:p>
          <a:p>
            <a:pPr lvl="1">
              <a:spcAft>
                <a:spcPts val="1800"/>
              </a:spcAft>
              <a:buFont typeface="System Font Regular"/>
              <a:buChar char="▸"/>
            </a:pPr>
            <a:r>
              <a:rPr lang="en-US" dirty="0"/>
              <a:t>Upholding the law</a:t>
            </a:r>
          </a:p>
          <a:p>
            <a:pPr marL="288925" indent="-288925"/>
            <a:r>
              <a:rPr lang="en-US" dirty="0"/>
              <a:t>Insurance for the undocumented</a:t>
            </a:r>
          </a:p>
          <a:p>
            <a:pPr lvl="1">
              <a:buFont typeface="System Font Regular"/>
              <a:buChar char="▸"/>
            </a:pPr>
            <a:r>
              <a:rPr lang="en-US" dirty="0" err="1"/>
              <a:t>OmniSalud</a:t>
            </a:r>
            <a:endParaRPr lang="en-US" dirty="0"/>
          </a:p>
          <a:p>
            <a:pPr lvl="1">
              <a:buFont typeface="System Font Regular"/>
              <a:buChar char="▸"/>
            </a:pPr>
            <a:r>
              <a:rPr lang="en-US" dirty="0"/>
              <a:t>Cover All Coloradans</a:t>
            </a:r>
          </a:p>
        </p:txBody>
      </p:sp>
      <p:pic>
        <p:nvPicPr>
          <p:cNvPr id="6" name="Picture 5">
            <a:extLst>
              <a:ext uri="{FF2B5EF4-FFF2-40B4-BE49-F238E27FC236}">
                <a16:creationId xmlns:a16="http://schemas.microsoft.com/office/drawing/2014/main" id="{D1D05CAE-EBF9-7BDA-3602-AA7AF19F24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pic>
        <p:nvPicPr>
          <p:cNvPr id="72" name="Picture 71" descr="A group of people standing together&#10;&#10;Description automatically generated">
            <a:extLst>
              <a:ext uri="{FF2B5EF4-FFF2-40B4-BE49-F238E27FC236}">
                <a16:creationId xmlns:a16="http://schemas.microsoft.com/office/drawing/2014/main" id="{853BB8EA-00B5-28F5-4D2A-53D105507D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0158" y="1409278"/>
            <a:ext cx="6837572" cy="4551017"/>
          </a:xfrm>
          <a:prstGeom prst="rect">
            <a:avLst/>
          </a:prstGeom>
        </p:spPr>
      </p:pic>
      <p:pic>
        <p:nvPicPr>
          <p:cNvPr id="74" name="Picture 73" descr="A group of people standing together&#10;&#10;Description automatically generated">
            <a:extLst>
              <a:ext uri="{FF2B5EF4-FFF2-40B4-BE49-F238E27FC236}">
                <a16:creationId xmlns:a16="http://schemas.microsoft.com/office/drawing/2014/main" id="{56F5D76A-D70C-B534-AC99-5148A2A0DB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0158" y="1409277"/>
            <a:ext cx="6837572" cy="4551017"/>
          </a:xfrm>
          <a:prstGeom prst="rect">
            <a:avLst/>
          </a:prstGeom>
        </p:spPr>
      </p:pic>
      <p:pic>
        <p:nvPicPr>
          <p:cNvPr id="76" name="Picture 75" descr="A group of people in different colors&#10;&#10;Description automatically generated">
            <a:extLst>
              <a:ext uri="{FF2B5EF4-FFF2-40B4-BE49-F238E27FC236}">
                <a16:creationId xmlns:a16="http://schemas.microsoft.com/office/drawing/2014/main" id="{B07C9CA8-FCC3-0358-0836-10E2FEEFA0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7654" y="1409276"/>
            <a:ext cx="6860076" cy="4565995"/>
          </a:xfrm>
          <a:prstGeom prst="rect">
            <a:avLst/>
          </a:prstGeom>
        </p:spPr>
      </p:pic>
    </p:spTree>
    <p:extLst>
      <p:ext uri="{BB962C8B-B14F-4D97-AF65-F5344CB8AC3E}">
        <p14:creationId xmlns:p14="http://schemas.microsoft.com/office/powerpoint/2010/main" val="200973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fade">
                                      <p:cBhvr>
                                        <p:cTn id="26" dur="500"/>
                                        <p:tgtEl>
                                          <p:spTgt spid="7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EC5397-5B3B-79A7-93B8-98E1731E3DE8}"/>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096167-72F8-2F44-0E89-3385CB2E3264}"/>
              </a:ext>
            </a:extLst>
          </p:cNvPr>
          <p:cNvSpPr>
            <a:spLocks noGrp="1"/>
          </p:cNvSpPr>
          <p:nvPr>
            <p:ph type="title"/>
          </p:nvPr>
        </p:nvSpPr>
        <p:spPr>
          <a:xfrm>
            <a:off x="497841" y="235690"/>
            <a:ext cx="10855960" cy="689951"/>
          </a:xfrm>
        </p:spPr>
        <p:txBody>
          <a:bodyPr/>
          <a:lstStyle/>
          <a:p>
            <a:r>
              <a:rPr lang="en-US" dirty="0">
                <a:solidFill>
                  <a:schemeClr val="bg1">
                    <a:lumMod val="95000"/>
                  </a:schemeClr>
                </a:solidFill>
              </a:rPr>
              <a:t>The Safety Net</a:t>
            </a:r>
          </a:p>
        </p:txBody>
      </p:sp>
      <p:sp>
        <p:nvSpPr>
          <p:cNvPr id="3" name="Content Placeholder 2">
            <a:extLst>
              <a:ext uri="{FF2B5EF4-FFF2-40B4-BE49-F238E27FC236}">
                <a16:creationId xmlns:a16="http://schemas.microsoft.com/office/drawing/2014/main" id="{1B183674-2B73-4AF4-A8AE-BBED8CD6827A}"/>
              </a:ext>
            </a:extLst>
          </p:cNvPr>
          <p:cNvSpPr>
            <a:spLocks noGrp="1"/>
          </p:cNvSpPr>
          <p:nvPr>
            <p:ph idx="1"/>
          </p:nvPr>
        </p:nvSpPr>
        <p:spPr>
          <a:xfrm>
            <a:off x="497841" y="1334278"/>
            <a:ext cx="4976034" cy="4842685"/>
          </a:xfrm>
        </p:spPr>
        <p:txBody>
          <a:bodyPr>
            <a:normAutofit/>
          </a:bodyPr>
          <a:lstStyle/>
          <a:p>
            <a:pPr>
              <a:spcAft>
                <a:spcPts val="2400"/>
              </a:spcAft>
              <a:buFont typeface="System Font Regular"/>
              <a:buChar char="▸"/>
            </a:pPr>
            <a:r>
              <a:rPr lang="en-US" dirty="0"/>
              <a:t>Utilization costs up</a:t>
            </a:r>
          </a:p>
          <a:p>
            <a:pPr>
              <a:spcAft>
                <a:spcPts val="2400"/>
              </a:spcAft>
              <a:buFont typeface="System Font Regular"/>
              <a:buChar char="▸"/>
            </a:pPr>
            <a:r>
              <a:rPr lang="en-US" dirty="0"/>
              <a:t>Medicaid unwind</a:t>
            </a:r>
          </a:p>
          <a:p>
            <a:pPr>
              <a:spcAft>
                <a:spcPts val="2400"/>
              </a:spcAft>
              <a:buFont typeface="System Font Regular"/>
              <a:buChar char="▸"/>
            </a:pPr>
            <a:r>
              <a:rPr lang="en-US" dirty="0"/>
              <a:t>Provider rate cuts</a:t>
            </a:r>
          </a:p>
          <a:p>
            <a:pPr>
              <a:spcAft>
                <a:spcPts val="2400"/>
              </a:spcAft>
              <a:buFont typeface="System Font Regular"/>
              <a:buChar char="▸"/>
            </a:pPr>
            <a:r>
              <a:rPr lang="en-US" dirty="0"/>
              <a:t>Youth behavioral health settlement</a:t>
            </a:r>
          </a:p>
          <a:p>
            <a:pPr>
              <a:spcAft>
                <a:spcPts val="2400"/>
              </a:spcAft>
              <a:buFont typeface="System Font Regular"/>
              <a:buChar char="▸"/>
            </a:pPr>
            <a:r>
              <a:rPr lang="en-US" dirty="0"/>
              <a:t>Accountable Care Collaborative</a:t>
            </a:r>
          </a:p>
        </p:txBody>
      </p:sp>
      <p:pic>
        <p:nvPicPr>
          <p:cNvPr id="7" name="Picture 6">
            <a:extLst>
              <a:ext uri="{FF2B5EF4-FFF2-40B4-BE49-F238E27FC236}">
                <a16:creationId xmlns:a16="http://schemas.microsoft.com/office/drawing/2014/main" id="{A1A25921-169D-13F9-3F85-57BE774C7D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pic>
        <p:nvPicPr>
          <p:cNvPr id="9" name="Picture 8" descr="A person checking a child's ears&#10;&#10;Description automatically generated">
            <a:extLst>
              <a:ext uri="{FF2B5EF4-FFF2-40B4-BE49-F238E27FC236}">
                <a16:creationId xmlns:a16="http://schemas.microsoft.com/office/drawing/2014/main" id="{1CCD20C6-7051-A89E-25CF-D87D3B5D4494}"/>
              </a:ext>
            </a:extLst>
          </p:cNvPr>
          <p:cNvPicPr>
            <a:picLocks noChangeAspect="1"/>
          </p:cNvPicPr>
          <p:nvPr/>
        </p:nvPicPr>
        <p:blipFill>
          <a:blip r:embed="rId4" cstate="print">
            <a:extLst>
              <a:ext uri="{28A0092B-C50C-407E-A947-70E740481C1C}">
                <a14:useLocalDpi xmlns:a14="http://schemas.microsoft.com/office/drawing/2010/main" val="0"/>
              </a:ext>
            </a:extLst>
          </a:blip>
          <a:srcRect l="15103" t="11533" r="12846" b="6001"/>
          <a:stretch/>
        </p:blipFill>
        <p:spPr>
          <a:xfrm>
            <a:off x="5378823" y="989555"/>
            <a:ext cx="6813177" cy="5361141"/>
          </a:xfrm>
          <a:prstGeom prst="rect">
            <a:avLst/>
          </a:prstGeom>
        </p:spPr>
      </p:pic>
    </p:spTree>
    <p:extLst>
      <p:ext uri="{BB962C8B-B14F-4D97-AF65-F5344CB8AC3E}">
        <p14:creationId xmlns:p14="http://schemas.microsoft.com/office/powerpoint/2010/main" val="60680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2F7C7E-C2EF-7B34-8139-21D94A16DE9B}"/>
              </a:ext>
            </a:extLst>
          </p:cNvPr>
          <p:cNvSpPr txBox="1"/>
          <p:nvPr/>
        </p:nvSpPr>
        <p:spPr>
          <a:xfrm>
            <a:off x="838200" y="3090333"/>
            <a:ext cx="10515600" cy="2308324"/>
          </a:xfrm>
          <a:prstGeom prst="rect">
            <a:avLst/>
          </a:prstGeom>
          <a:noFill/>
        </p:spPr>
        <p:txBody>
          <a:bodyPr wrap="square">
            <a:spAutoFit/>
          </a:bodyPr>
          <a:lstStyle/>
          <a:p>
            <a:r>
              <a:rPr lang="en-US" sz="7200" b="1" dirty="0">
                <a:solidFill>
                  <a:schemeClr val="bg1">
                    <a:lumMod val="95000"/>
                  </a:schemeClr>
                </a:solidFill>
              </a:rPr>
              <a:t>Carrying On </a:t>
            </a:r>
            <a:br>
              <a:rPr lang="en-US" sz="7200" b="1" dirty="0">
                <a:solidFill>
                  <a:schemeClr val="bg1">
                    <a:lumMod val="95000"/>
                  </a:schemeClr>
                </a:solidFill>
              </a:rPr>
            </a:br>
            <a:r>
              <a:rPr lang="en-US" sz="7200" b="1" dirty="0">
                <a:solidFill>
                  <a:schemeClr val="bg1">
                    <a:lumMod val="95000"/>
                  </a:schemeClr>
                </a:solidFill>
              </a:rPr>
              <a:t>With Our Priorities</a:t>
            </a:r>
          </a:p>
        </p:txBody>
      </p:sp>
      <p:pic>
        <p:nvPicPr>
          <p:cNvPr id="8" name="Picture 7">
            <a:extLst>
              <a:ext uri="{FF2B5EF4-FFF2-40B4-BE49-F238E27FC236}">
                <a16:creationId xmlns:a16="http://schemas.microsoft.com/office/drawing/2014/main" id="{C7AA06CD-D0C9-B42F-5C5A-5B97DF9278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Tree>
    <p:extLst>
      <p:ext uri="{BB962C8B-B14F-4D97-AF65-F5344CB8AC3E}">
        <p14:creationId xmlns:p14="http://schemas.microsoft.com/office/powerpoint/2010/main" val="1780696253"/>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0EDF3-DC71-67C1-ECF5-081C30F7735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5912DA4-C1C2-6E9F-2FAC-4BBB30E02EDE}"/>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lose-up of several prescription bottles&#10;&#10;Description automatically generated">
            <a:extLst>
              <a:ext uri="{FF2B5EF4-FFF2-40B4-BE49-F238E27FC236}">
                <a16:creationId xmlns:a16="http://schemas.microsoft.com/office/drawing/2014/main" id="{C5F0876D-05F1-80FD-0066-9D6DE13779E3}"/>
              </a:ext>
            </a:extLst>
          </p:cNvPr>
          <p:cNvPicPr>
            <a:picLocks noChangeAspect="1"/>
          </p:cNvPicPr>
          <p:nvPr/>
        </p:nvPicPr>
        <p:blipFill>
          <a:blip r:embed="rId3"/>
          <a:srcRect t="2360" b="31357"/>
          <a:stretch/>
        </p:blipFill>
        <p:spPr>
          <a:xfrm>
            <a:off x="-59865" y="957504"/>
            <a:ext cx="12311729" cy="5438397"/>
          </a:xfrm>
          <a:prstGeom prst="rect">
            <a:avLst/>
          </a:prstGeom>
        </p:spPr>
      </p:pic>
      <p:sp>
        <p:nvSpPr>
          <p:cNvPr id="2" name="Title 1">
            <a:extLst>
              <a:ext uri="{FF2B5EF4-FFF2-40B4-BE49-F238E27FC236}">
                <a16:creationId xmlns:a16="http://schemas.microsoft.com/office/drawing/2014/main" id="{D5CD67CE-5AC7-9045-F992-70652664828B}"/>
              </a:ext>
            </a:extLst>
          </p:cNvPr>
          <p:cNvSpPr>
            <a:spLocks noGrp="1"/>
          </p:cNvSpPr>
          <p:nvPr>
            <p:ph type="title"/>
          </p:nvPr>
        </p:nvSpPr>
        <p:spPr>
          <a:xfrm>
            <a:off x="497840" y="162327"/>
            <a:ext cx="10855960" cy="689951"/>
          </a:xfrm>
        </p:spPr>
        <p:txBody>
          <a:bodyPr/>
          <a:lstStyle/>
          <a:p>
            <a:r>
              <a:rPr lang="en-US" dirty="0">
                <a:solidFill>
                  <a:schemeClr val="bg1">
                    <a:lumMod val="95000"/>
                  </a:schemeClr>
                </a:solidFill>
              </a:rPr>
              <a:t>Drug Prices</a:t>
            </a:r>
          </a:p>
        </p:txBody>
      </p:sp>
      <p:sp>
        <p:nvSpPr>
          <p:cNvPr id="3" name="Content Placeholder 2">
            <a:extLst>
              <a:ext uri="{FF2B5EF4-FFF2-40B4-BE49-F238E27FC236}">
                <a16:creationId xmlns:a16="http://schemas.microsoft.com/office/drawing/2014/main" id="{27ED1A9B-58DF-4BD1-E98D-07607BF4820A}"/>
              </a:ext>
            </a:extLst>
          </p:cNvPr>
          <p:cNvSpPr>
            <a:spLocks noGrp="1"/>
          </p:cNvSpPr>
          <p:nvPr>
            <p:ph idx="1"/>
          </p:nvPr>
        </p:nvSpPr>
        <p:spPr>
          <a:xfrm>
            <a:off x="5214938" y="1553216"/>
            <a:ext cx="6567506" cy="4842685"/>
          </a:xfrm>
        </p:spPr>
        <p:txBody>
          <a:bodyPr vert="horz" lIns="91440" tIns="45720" rIns="91440" bIns="45720" rtlCol="0" anchor="t">
            <a:normAutofit fontScale="92500"/>
          </a:bodyPr>
          <a:lstStyle/>
          <a:p>
            <a:pPr marL="344170" indent="-344170">
              <a:lnSpc>
                <a:spcPct val="120000"/>
              </a:lnSpc>
              <a:spcAft>
                <a:spcPts val="3000"/>
              </a:spcAft>
              <a:buClr>
                <a:schemeClr val="accent6"/>
              </a:buClr>
              <a:buFont typeface="System Font Regular"/>
              <a:buChar char="▸"/>
            </a:pPr>
            <a:r>
              <a:rPr lang="en-US" sz="3600" dirty="0">
                <a:solidFill>
                  <a:schemeClr val="tx1"/>
                </a:solidFill>
                <a:latin typeface="Verdana"/>
                <a:ea typeface="Verdana"/>
                <a:cs typeface="Tahoma"/>
              </a:rPr>
              <a:t>Pharma vs. hospitals</a:t>
            </a:r>
          </a:p>
          <a:p>
            <a:pPr marL="344170" indent="-344170">
              <a:lnSpc>
                <a:spcPct val="120000"/>
              </a:lnSpc>
              <a:spcAft>
                <a:spcPts val="3000"/>
              </a:spcAft>
              <a:buClr>
                <a:schemeClr val="accent6"/>
              </a:buClr>
              <a:buFont typeface="System Font Regular"/>
              <a:buChar char="▸"/>
            </a:pPr>
            <a:r>
              <a:rPr lang="en-US" sz="3600" dirty="0">
                <a:solidFill>
                  <a:schemeClr val="tx1"/>
                </a:solidFill>
                <a:latin typeface="Verdana"/>
                <a:ea typeface="Verdana"/>
                <a:cs typeface="Tahoma"/>
              </a:rPr>
              <a:t>340B program: </a:t>
            </a:r>
            <a:br>
              <a:rPr lang="en-US" sz="3600" dirty="0">
                <a:solidFill>
                  <a:schemeClr val="tx1"/>
                </a:solidFill>
              </a:rPr>
            </a:br>
            <a:r>
              <a:rPr lang="en-US" sz="3600" dirty="0">
                <a:solidFill>
                  <a:schemeClr val="tx1"/>
                </a:solidFill>
                <a:latin typeface="Verdana"/>
                <a:ea typeface="Verdana"/>
                <a:cs typeface="Tahoma"/>
              </a:rPr>
              <a:t>Drug discounts for hospitals</a:t>
            </a:r>
          </a:p>
          <a:p>
            <a:pPr marL="344170" indent="-344170">
              <a:buClr>
                <a:schemeClr val="accent6"/>
              </a:buClr>
              <a:buFont typeface="System Font Regular"/>
              <a:buChar char="▸"/>
            </a:pPr>
            <a:r>
              <a:rPr lang="en-US" sz="3600" dirty="0">
                <a:solidFill>
                  <a:schemeClr val="tx1"/>
                </a:solidFill>
                <a:latin typeface="Verdana"/>
                <a:ea typeface="Verdana"/>
                <a:cs typeface="Tahoma"/>
              </a:rPr>
              <a:t>The issues:</a:t>
            </a:r>
          </a:p>
          <a:p>
            <a:pPr lvl="1">
              <a:buClr>
                <a:schemeClr val="accent6"/>
              </a:buClr>
              <a:buFont typeface="System Font Regular"/>
              <a:buChar char="▸"/>
            </a:pPr>
            <a:r>
              <a:rPr lang="en-US" sz="3000" dirty="0">
                <a:solidFill>
                  <a:schemeClr val="tx1"/>
                </a:solidFill>
                <a:latin typeface="Verdana"/>
                <a:ea typeface="Verdana"/>
                <a:cs typeface="Tahoma"/>
              </a:rPr>
              <a:t>Hospital charity care</a:t>
            </a:r>
          </a:p>
          <a:p>
            <a:pPr lvl="1">
              <a:buClr>
                <a:schemeClr val="accent6"/>
              </a:buClr>
              <a:buFont typeface="System Font Regular"/>
              <a:buChar char="▸"/>
            </a:pPr>
            <a:r>
              <a:rPr lang="en-US" sz="3000" dirty="0">
                <a:solidFill>
                  <a:schemeClr val="tx1"/>
                </a:solidFill>
                <a:latin typeface="Verdana"/>
                <a:ea typeface="Verdana"/>
                <a:cs typeface="Tahoma"/>
              </a:rPr>
              <a:t>Contract pharmacies</a:t>
            </a:r>
          </a:p>
          <a:p>
            <a:endParaRPr lang="en-US" dirty="0"/>
          </a:p>
          <a:p>
            <a:pPr lvl="1"/>
            <a:endParaRPr lang="en-US" dirty="0"/>
          </a:p>
        </p:txBody>
      </p:sp>
      <p:pic>
        <p:nvPicPr>
          <p:cNvPr id="7" name="Picture 6">
            <a:extLst>
              <a:ext uri="{FF2B5EF4-FFF2-40B4-BE49-F238E27FC236}">
                <a16:creationId xmlns:a16="http://schemas.microsoft.com/office/drawing/2014/main" id="{F6BBC6E8-02EB-0F58-2A45-9952D37054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Tree>
    <p:extLst>
      <p:ext uri="{BB962C8B-B14F-4D97-AF65-F5344CB8AC3E}">
        <p14:creationId xmlns:p14="http://schemas.microsoft.com/office/powerpoint/2010/main" val="123407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9231C-B501-660F-A572-7B5B3D864C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099EB6-38FA-DDC0-9393-8D3117B5B861}"/>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row of multi-story apartment buildings&#10;&#10;Description automatically generated">
            <a:extLst>
              <a:ext uri="{FF2B5EF4-FFF2-40B4-BE49-F238E27FC236}">
                <a16:creationId xmlns:a16="http://schemas.microsoft.com/office/drawing/2014/main" id="{6F12E3E9-EA19-DE39-5DB4-A0F6698F564A}"/>
              </a:ext>
            </a:extLst>
          </p:cNvPr>
          <p:cNvPicPr>
            <a:picLocks noChangeAspect="1"/>
          </p:cNvPicPr>
          <p:nvPr/>
        </p:nvPicPr>
        <p:blipFill>
          <a:blip r:embed="rId3" cstate="print">
            <a:extLst>
              <a:ext uri="{28A0092B-C50C-407E-A947-70E740481C1C}">
                <a14:useLocalDpi xmlns:a14="http://schemas.microsoft.com/office/drawing/2010/main" val="0"/>
              </a:ext>
            </a:extLst>
          </a:blip>
          <a:srcRect b="34014"/>
          <a:stretch/>
        </p:blipFill>
        <p:spPr>
          <a:xfrm>
            <a:off x="0" y="989556"/>
            <a:ext cx="12192000" cy="5361141"/>
          </a:xfrm>
          <a:prstGeom prst="rect">
            <a:avLst/>
          </a:prstGeom>
        </p:spPr>
      </p:pic>
      <p:sp>
        <p:nvSpPr>
          <p:cNvPr id="8" name="Rectangle 7">
            <a:extLst>
              <a:ext uri="{FF2B5EF4-FFF2-40B4-BE49-F238E27FC236}">
                <a16:creationId xmlns:a16="http://schemas.microsoft.com/office/drawing/2014/main" id="{4A3B021D-2E1B-E5A7-A829-30E318BFEE90}"/>
              </a:ext>
            </a:extLst>
          </p:cNvPr>
          <p:cNvSpPr/>
          <p:nvPr/>
        </p:nvSpPr>
        <p:spPr>
          <a:xfrm>
            <a:off x="457499" y="1293360"/>
            <a:ext cx="6077772" cy="62899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AB6C268-34C4-2C67-B960-8818E48C8D59}"/>
              </a:ext>
            </a:extLst>
          </p:cNvPr>
          <p:cNvSpPr/>
          <p:nvPr/>
        </p:nvSpPr>
        <p:spPr>
          <a:xfrm>
            <a:off x="457499" y="1922353"/>
            <a:ext cx="6077772" cy="62899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DA03F6-D397-3DC5-593E-87E2E34583A0}"/>
              </a:ext>
            </a:extLst>
          </p:cNvPr>
          <p:cNvSpPr/>
          <p:nvPr/>
        </p:nvSpPr>
        <p:spPr>
          <a:xfrm>
            <a:off x="457499" y="2551923"/>
            <a:ext cx="6077772" cy="62899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64EDCF5-4614-14F4-2453-7C278DD0C6B6}"/>
              </a:ext>
            </a:extLst>
          </p:cNvPr>
          <p:cNvSpPr/>
          <p:nvPr/>
        </p:nvSpPr>
        <p:spPr>
          <a:xfrm>
            <a:off x="457499" y="3180916"/>
            <a:ext cx="6077772" cy="62899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D80DB9-9EA2-551C-37CA-4C0ED9DF1E17}"/>
              </a:ext>
            </a:extLst>
          </p:cNvPr>
          <p:cNvSpPr>
            <a:spLocks noGrp="1"/>
          </p:cNvSpPr>
          <p:nvPr>
            <p:ph type="title"/>
          </p:nvPr>
        </p:nvSpPr>
        <p:spPr>
          <a:xfrm>
            <a:off x="497840" y="218598"/>
            <a:ext cx="10855960" cy="689951"/>
          </a:xfrm>
        </p:spPr>
        <p:txBody>
          <a:bodyPr/>
          <a:lstStyle/>
          <a:p>
            <a:r>
              <a:rPr lang="en-US" dirty="0">
                <a:solidFill>
                  <a:schemeClr val="bg1">
                    <a:lumMod val="95000"/>
                  </a:schemeClr>
                </a:solidFill>
              </a:rPr>
              <a:t>Housing</a:t>
            </a:r>
          </a:p>
        </p:txBody>
      </p:sp>
      <p:sp>
        <p:nvSpPr>
          <p:cNvPr id="3" name="Content Placeholder 2">
            <a:extLst>
              <a:ext uri="{FF2B5EF4-FFF2-40B4-BE49-F238E27FC236}">
                <a16:creationId xmlns:a16="http://schemas.microsoft.com/office/drawing/2014/main" id="{75960A10-1281-D1EE-6ADD-EC404A79D4F6}"/>
              </a:ext>
            </a:extLst>
          </p:cNvPr>
          <p:cNvSpPr>
            <a:spLocks noGrp="1"/>
          </p:cNvSpPr>
          <p:nvPr>
            <p:ph idx="1"/>
          </p:nvPr>
        </p:nvSpPr>
        <p:spPr>
          <a:xfrm>
            <a:off x="468812" y="1334278"/>
            <a:ext cx="10855960" cy="4842685"/>
          </a:xfrm>
        </p:spPr>
        <p:txBody>
          <a:bodyPr/>
          <a:lstStyle/>
          <a:p>
            <a:pPr>
              <a:buFont typeface="System Font Regular"/>
              <a:buChar char="▸"/>
            </a:pPr>
            <a:r>
              <a:rPr lang="en-US" dirty="0"/>
              <a:t>Junk rental fees</a:t>
            </a:r>
          </a:p>
          <a:p>
            <a:pPr>
              <a:buFont typeface="System Font Regular"/>
              <a:buChar char="▸"/>
            </a:pPr>
            <a:r>
              <a:rPr lang="en-US" dirty="0"/>
              <a:t>Landlords’ use of AI</a:t>
            </a:r>
          </a:p>
          <a:p>
            <a:pPr>
              <a:buFont typeface="System Font Regular"/>
              <a:buChar char="▸"/>
            </a:pPr>
            <a:r>
              <a:rPr lang="en-US" dirty="0"/>
              <a:t>Mobile home water quality</a:t>
            </a:r>
          </a:p>
          <a:p>
            <a:pPr>
              <a:buFont typeface="System Font Regular"/>
              <a:buChar char="▸"/>
            </a:pPr>
            <a:r>
              <a:rPr lang="en-US" dirty="0"/>
              <a:t>Construction defects</a:t>
            </a:r>
          </a:p>
          <a:p>
            <a:endParaRPr lang="en-US" dirty="0"/>
          </a:p>
        </p:txBody>
      </p:sp>
      <p:pic>
        <p:nvPicPr>
          <p:cNvPr id="6" name="Picture 5">
            <a:extLst>
              <a:ext uri="{FF2B5EF4-FFF2-40B4-BE49-F238E27FC236}">
                <a16:creationId xmlns:a16="http://schemas.microsoft.com/office/drawing/2014/main" id="{2CABBE8C-3D92-FBE4-4101-81AF98E6BC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Tree>
    <p:extLst>
      <p:ext uri="{BB962C8B-B14F-4D97-AF65-F5344CB8AC3E}">
        <p14:creationId xmlns:p14="http://schemas.microsoft.com/office/powerpoint/2010/main" val="188698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6CACB-6870-2C81-A17B-EA56419FF9B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8F500CD-49AB-1ACA-D940-CAE6DE2E1537}"/>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ign in a field&#10;&#10;Description automatically generated">
            <a:extLst>
              <a:ext uri="{FF2B5EF4-FFF2-40B4-BE49-F238E27FC236}">
                <a16:creationId xmlns:a16="http://schemas.microsoft.com/office/drawing/2014/main" id="{2A8D1738-5C5B-B1C7-9B6B-08DE01C34B50}"/>
              </a:ext>
            </a:extLst>
          </p:cNvPr>
          <p:cNvPicPr>
            <a:picLocks noChangeAspect="1"/>
          </p:cNvPicPr>
          <p:nvPr/>
        </p:nvPicPr>
        <p:blipFill>
          <a:blip r:embed="rId3" cstate="print">
            <a:extLst>
              <a:ext uri="{28A0092B-C50C-407E-A947-70E740481C1C}">
                <a14:useLocalDpi xmlns:a14="http://schemas.microsoft.com/office/drawing/2010/main" val="0"/>
              </a:ext>
            </a:extLst>
          </a:blip>
          <a:srcRect t="21862" r="11004" b="19309"/>
          <a:stretch/>
        </p:blipFill>
        <p:spPr>
          <a:xfrm>
            <a:off x="-1742" y="989555"/>
            <a:ext cx="12193742" cy="5361141"/>
          </a:xfrm>
          <a:prstGeom prst="rect">
            <a:avLst/>
          </a:prstGeom>
        </p:spPr>
      </p:pic>
      <p:sp>
        <p:nvSpPr>
          <p:cNvPr id="2" name="Title 1">
            <a:extLst>
              <a:ext uri="{FF2B5EF4-FFF2-40B4-BE49-F238E27FC236}">
                <a16:creationId xmlns:a16="http://schemas.microsoft.com/office/drawing/2014/main" id="{A5314958-5697-6876-FDE4-51FCEC63B0DD}"/>
              </a:ext>
            </a:extLst>
          </p:cNvPr>
          <p:cNvSpPr>
            <a:spLocks noGrp="1"/>
          </p:cNvSpPr>
          <p:nvPr>
            <p:ph type="title"/>
          </p:nvPr>
        </p:nvSpPr>
        <p:spPr>
          <a:xfrm>
            <a:off x="497840" y="218345"/>
            <a:ext cx="10855960" cy="689951"/>
          </a:xfrm>
        </p:spPr>
        <p:txBody>
          <a:bodyPr/>
          <a:lstStyle/>
          <a:p>
            <a:r>
              <a:rPr lang="en-US" dirty="0">
                <a:solidFill>
                  <a:schemeClr val="bg1">
                    <a:lumMod val="95000"/>
                  </a:schemeClr>
                </a:solidFill>
              </a:rPr>
              <a:t>Health Care Providers</a:t>
            </a:r>
          </a:p>
        </p:txBody>
      </p:sp>
      <p:sp>
        <p:nvSpPr>
          <p:cNvPr id="4" name="Rectangle 3">
            <a:extLst>
              <a:ext uri="{FF2B5EF4-FFF2-40B4-BE49-F238E27FC236}">
                <a16:creationId xmlns:a16="http://schemas.microsoft.com/office/drawing/2014/main" id="{20AC0ED8-99F9-AA78-F3F6-759A2FC9E180}"/>
              </a:ext>
            </a:extLst>
          </p:cNvPr>
          <p:cNvSpPr/>
          <p:nvPr/>
        </p:nvSpPr>
        <p:spPr>
          <a:xfrm>
            <a:off x="457499" y="1293360"/>
            <a:ext cx="5365078" cy="62899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7ECC11F-4F60-56BA-5F31-75B68376B800}"/>
              </a:ext>
            </a:extLst>
          </p:cNvPr>
          <p:cNvSpPr/>
          <p:nvPr/>
        </p:nvSpPr>
        <p:spPr>
          <a:xfrm>
            <a:off x="457499" y="1922353"/>
            <a:ext cx="5365078" cy="62899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D529811-8B80-3E0B-2302-D54EC769EC5D}"/>
              </a:ext>
            </a:extLst>
          </p:cNvPr>
          <p:cNvSpPr/>
          <p:nvPr/>
        </p:nvSpPr>
        <p:spPr>
          <a:xfrm>
            <a:off x="457499" y="2551923"/>
            <a:ext cx="5365078" cy="62899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FF0AB9D-D59E-A313-700F-674D081F6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
        <p:nvSpPr>
          <p:cNvPr id="10" name="Rectangle 9">
            <a:extLst>
              <a:ext uri="{FF2B5EF4-FFF2-40B4-BE49-F238E27FC236}">
                <a16:creationId xmlns:a16="http://schemas.microsoft.com/office/drawing/2014/main" id="{7F39169E-4E2B-D023-B681-E9375755AA1A}"/>
              </a:ext>
            </a:extLst>
          </p:cNvPr>
          <p:cNvSpPr/>
          <p:nvPr/>
        </p:nvSpPr>
        <p:spPr>
          <a:xfrm>
            <a:off x="457499" y="3180916"/>
            <a:ext cx="5365078" cy="62899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F4CA2E2-B004-0072-FB6D-EA082C56CFE8}"/>
              </a:ext>
            </a:extLst>
          </p:cNvPr>
          <p:cNvSpPr>
            <a:spLocks noGrp="1"/>
          </p:cNvSpPr>
          <p:nvPr>
            <p:ph idx="1"/>
          </p:nvPr>
        </p:nvSpPr>
        <p:spPr/>
        <p:txBody>
          <a:bodyPr/>
          <a:lstStyle/>
          <a:p>
            <a:pPr>
              <a:buFont typeface="System Font Regular"/>
              <a:buChar char="▸"/>
            </a:pPr>
            <a:r>
              <a:rPr lang="en-US" dirty="0"/>
              <a:t>Medicaid audits</a:t>
            </a:r>
          </a:p>
          <a:p>
            <a:pPr>
              <a:buFont typeface="System Font Regular"/>
              <a:buChar char="▸"/>
            </a:pPr>
            <a:r>
              <a:rPr lang="en-US" dirty="0"/>
              <a:t>Hospital provider fee</a:t>
            </a:r>
          </a:p>
          <a:p>
            <a:pPr>
              <a:buFont typeface="System Font Regular"/>
              <a:buChar char="▸"/>
            </a:pPr>
            <a:r>
              <a:rPr lang="en-US" dirty="0"/>
              <a:t>Facility fees </a:t>
            </a:r>
          </a:p>
          <a:p>
            <a:pPr>
              <a:buFont typeface="System Font Regular"/>
              <a:buChar char="▸"/>
            </a:pPr>
            <a:r>
              <a:rPr lang="en-US" dirty="0"/>
              <a:t>Out-of-network billing</a:t>
            </a:r>
          </a:p>
        </p:txBody>
      </p:sp>
    </p:spTree>
    <p:extLst>
      <p:ext uri="{BB962C8B-B14F-4D97-AF65-F5344CB8AC3E}">
        <p14:creationId xmlns:p14="http://schemas.microsoft.com/office/powerpoint/2010/main" val="377578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F3DA4-37B9-1A0C-B270-C3012A11699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5E54EE7-EBC9-F09E-F12F-479D55344EAE}"/>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money bill&#10;&#10;Description automatically generated">
            <a:extLst>
              <a:ext uri="{FF2B5EF4-FFF2-40B4-BE49-F238E27FC236}">
                <a16:creationId xmlns:a16="http://schemas.microsoft.com/office/drawing/2014/main" id="{2EE827C0-759E-12CA-0374-BA29C0937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511" y="1370063"/>
            <a:ext cx="8651512" cy="3643979"/>
          </a:xfrm>
          <a:prstGeom prst="rect">
            <a:avLst/>
          </a:prstGeom>
        </p:spPr>
      </p:pic>
      <p:pic>
        <p:nvPicPr>
          <p:cNvPr id="8" name="Content Placeholder 7">
            <a:extLst>
              <a:ext uri="{FF2B5EF4-FFF2-40B4-BE49-F238E27FC236}">
                <a16:creationId xmlns:a16="http://schemas.microsoft.com/office/drawing/2014/main" id="{2D70FCDE-39AA-0C51-5533-F921CCFA2D6D}"/>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p:blipFill>
        <p:spPr>
          <a:xfrm>
            <a:off x="4139785" y="1370063"/>
            <a:ext cx="3912430" cy="4665648"/>
          </a:xfrm>
        </p:spPr>
      </p:pic>
      <p:pic>
        <p:nvPicPr>
          <p:cNvPr id="5" name="Picture 4">
            <a:extLst>
              <a:ext uri="{FF2B5EF4-FFF2-40B4-BE49-F238E27FC236}">
                <a16:creationId xmlns:a16="http://schemas.microsoft.com/office/drawing/2014/main" id="{018A07EB-D7F0-8D47-F3BA-C92E504A6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Tree>
    <p:extLst>
      <p:ext uri="{BB962C8B-B14F-4D97-AF65-F5344CB8AC3E}">
        <p14:creationId xmlns:p14="http://schemas.microsoft.com/office/powerpoint/2010/main" val="83108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2AEF-5AAB-D403-3DED-BC634C1D7588}"/>
              </a:ext>
            </a:extLst>
          </p:cNvPr>
          <p:cNvSpPr>
            <a:spLocks noGrp="1"/>
          </p:cNvSpPr>
          <p:nvPr>
            <p:ph type="title"/>
          </p:nvPr>
        </p:nvSpPr>
        <p:spPr>
          <a:xfrm>
            <a:off x="1106265" y="4322830"/>
            <a:ext cx="10855960" cy="689951"/>
          </a:xfrm>
        </p:spPr>
        <p:txBody>
          <a:bodyPr>
            <a:noAutofit/>
          </a:bodyPr>
          <a:lstStyle/>
          <a:p>
            <a:r>
              <a:rPr lang="en-US" sz="7200" dirty="0">
                <a:solidFill>
                  <a:schemeClr val="bg1">
                    <a:lumMod val="95000"/>
                  </a:schemeClr>
                </a:solidFill>
              </a:rPr>
              <a:t>Discussion</a:t>
            </a:r>
          </a:p>
        </p:txBody>
      </p:sp>
    </p:spTree>
    <p:extLst>
      <p:ext uri="{BB962C8B-B14F-4D97-AF65-F5344CB8AC3E}">
        <p14:creationId xmlns:p14="http://schemas.microsoft.com/office/powerpoint/2010/main" val="2947994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logo&#10;&#10;Description automatically generated">
            <a:extLst>
              <a:ext uri="{FF2B5EF4-FFF2-40B4-BE49-F238E27FC236}">
                <a16:creationId xmlns:a16="http://schemas.microsoft.com/office/drawing/2014/main" id="{653D709F-4E48-0FAD-89E9-9F3AD47E6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30"/>
            <a:ext cx="12192000" cy="6858000"/>
          </a:xfrm>
          <a:prstGeom prst="rect">
            <a:avLst/>
          </a:prstGeom>
        </p:spPr>
      </p:pic>
      <p:sp>
        <p:nvSpPr>
          <p:cNvPr id="2" name="Text Placeholder 1">
            <a:extLst>
              <a:ext uri="{FF2B5EF4-FFF2-40B4-BE49-F238E27FC236}">
                <a16:creationId xmlns:a16="http://schemas.microsoft.com/office/drawing/2014/main" id="{A23929D5-A147-90D3-17A5-761E45421C9B}"/>
              </a:ext>
            </a:extLst>
          </p:cNvPr>
          <p:cNvSpPr txBox="1">
            <a:spLocks/>
          </p:cNvSpPr>
          <p:nvPr/>
        </p:nvSpPr>
        <p:spPr>
          <a:xfrm>
            <a:off x="5784051" y="851266"/>
            <a:ext cx="5549636" cy="437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800" b="1" dirty="0">
                <a:solidFill>
                  <a:srgbClr val="FDB81A"/>
                </a:solidFill>
              </a:rPr>
              <a:t>Joe Hanel</a:t>
            </a:r>
            <a:endParaRPr lang="en-US" sz="1600" b="1" dirty="0">
              <a:solidFill>
                <a:srgbClr val="FDB81A"/>
              </a:solidFill>
            </a:endParaRPr>
          </a:p>
        </p:txBody>
      </p:sp>
      <p:sp>
        <p:nvSpPr>
          <p:cNvPr id="3" name="Text Placeholder 1">
            <a:extLst>
              <a:ext uri="{FF2B5EF4-FFF2-40B4-BE49-F238E27FC236}">
                <a16:creationId xmlns:a16="http://schemas.microsoft.com/office/drawing/2014/main" id="{28A5F9CE-B7F8-76AC-E5F6-F419B13A0D6F}"/>
              </a:ext>
            </a:extLst>
          </p:cNvPr>
          <p:cNvSpPr txBox="1">
            <a:spLocks/>
          </p:cNvSpPr>
          <p:nvPr/>
        </p:nvSpPr>
        <p:spPr>
          <a:xfrm>
            <a:off x="5784051" y="1373918"/>
            <a:ext cx="5549636" cy="437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dirty="0" err="1">
                <a:solidFill>
                  <a:schemeClr val="bg1"/>
                </a:solidFill>
              </a:rPr>
              <a:t>Hanelj@coloradohealthinstitute.org</a:t>
            </a:r>
            <a:endParaRPr lang="en-US" sz="2000" dirty="0">
              <a:solidFill>
                <a:schemeClr val="bg1"/>
              </a:solidFill>
            </a:endParaRPr>
          </a:p>
        </p:txBody>
      </p:sp>
    </p:spTree>
    <p:extLst>
      <p:ext uri="{BB962C8B-B14F-4D97-AF65-F5344CB8AC3E}">
        <p14:creationId xmlns:p14="http://schemas.microsoft.com/office/powerpoint/2010/main" val="4068556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207A2-37EE-44F3-1BBA-3A3665CA635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96CF90A-8493-BCA1-BD16-C6747BCA55A4}"/>
              </a:ext>
            </a:extLst>
          </p:cNvPr>
          <p:cNvSpPr txBox="1"/>
          <p:nvPr/>
        </p:nvSpPr>
        <p:spPr>
          <a:xfrm>
            <a:off x="900953" y="3429000"/>
            <a:ext cx="10085294" cy="1107996"/>
          </a:xfrm>
          <a:prstGeom prst="rect">
            <a:avLst/>
          </a:prstGeom>
          <a:noFill/>
        </p:spPr>
        <p:txBody>
          <a:bodyPr wrap="square">
            <a:spAutoFit/>
          </a:bodyPr>
          <a:lstStyle/>
          <a:p>
            <a:r>
              <a:rPr lang="en-US" sz="6600" b="1" dirty="0">
                <a:solidFill>
                  <a:schemeClr val="bg1">
                    <a:lumMod val="95000"/>
                  </a:schemeClr>
                </a:solidFill>
              </a:rPr>
              <a:t>Federalism</a:t>
            </a:r>
          </a:p>
        </p:txBody>
      </p:sp>
      <p:pic>
        <p:nvPicPr>
          <p:cNvPr id="9" name="Picture 8">
            <a:extLst>
              <a:ext uri="{FF2B5EF4-FFF2-40B4-BE49-F238E27FC236}">
                <a16:creationId xmlns:a16="http://schemas.microsoft.com/office/drawing/2014/main" id="{09BB65DF-A167-ACED-FE18-0400C1BA8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Tree>
    <p:extLst>
      <p:ext uri="{BB962C8B-B14F-4D97-AF65-F5344CB8AC3E}">
        <p14:creationId xmlns:p14="http://schemas.microsoft.com/office/powerpoint/2010/main" val="3714318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AD77E7-AF96-04A3-7242-70562EB276DB}"/>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523C5B5A-9AD2-ABED-757E-0000F0CBA7F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70" t="34294" r="-170" b="1530"/>
          <a:stretch/>
        </p:blipFill>
        <p:spPr>
          <a:xfrm>
            <a:off x="0" y="989555"/>
            <a:ext cx="12212820" cy="5361142"/>
          </a:xfrm>
        </p:spPr>
      </p:pic>
      <p:pic>
        <p:nvPicPr>
          <p:cNvPr id="3" name="Picture 2">
            <a:extLst>
              <a:ext uri="{FF2B5EF4-FFF2-40B4-BE49-F238E27FC236}">
                <a16:creationId xmlns:a16="http://schemas.microsoft.com/office/drawing/2014/main" id="{DCC9BEE9-D65D-0A30-77D0-EF50883602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
        <p:nvSpPr>
          <p:cNvPr id="2" name="Title 1">
            <a:extLst>
              <a:ext uri="{FF2B5EF4-FFF2-40B4-BE49-F238E27FC236}">
                <a16:creationId xmlns:a16="http://schemas.microsoft.com/office/drawing/2014/main" id="{564FE4A6-91CB-ADAE-234C-0EB3D607154E}"/>
              </a:ext>
            </a:extLst>
          </p:cNvPr>
          <p:cNvSpPr>
            <a:spLocks noGrp="1"/>
          </p:cNvSpPr>
          <p:nvPr>
            <p:ph type="title"/>
          </p:nvPr>
        </p:nvSpPr>
        <p:spPr>
          <a:xfrm>
            <a:off x="524734" y="162327"/>
            <a:ext cx="10855960" cy="689951"/>
          </a:xfrm>
        </p:spPr>
        <p:txBody>
          <a:bodyPr/>
          <a:lstStyle/>
          <a:p>
            <a:r>
              <a:rPr lang="en-US" dirty="0">
                <a:solidFill>
                  <a:schemeClr val="bg1">
                    <a:lumMod val="95000"/>
                  </a:schemeClr>
                </a:solidFill>
              </a:rPr>
              <a:t>Federalism</a:t>
            </a:r>
          </a:p>
        </p:txBody>
      </p:sp>
    </p:spTree>
    <p:extLst>
      <p:ext uri="{BB962C8B-B14F-4D97-AF65-F5344CB8AC3E}">
        <p14:creationId xmlns:p14="http://schemas.microsoft.com/office/powerpoint/2010/main" val="380774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0F3A3-91BE-FAC3-C262-DFD9AD37CA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8D15991-7315-C608-DFF8-FA4064057B18}"/>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flag flying in the wind&#10;&#10;Description automatically generated">
            <a:extLst>
              <a:ext uri="{FF2B5EF4-FFF2-40B4-BE49-F238E27FC236}">
                <a16:creationId xmlns:a16="http://schemas.microsoft.com/office/drawing/2014/main" id="{E2EE346A-B99D-9D5A-61AC-364B1D506725}"/>
              </a:ext>
            </a:extLst>
          </p:cNvPr>
          <p:cNvPicPr>
            <a:picLocks noChangeAspect="1"/>
          </p:cNvPicPr>
          <p:nvPr/>
        </p:nvPicPr>
        <p:blipFill>
          <a:blip r:embed="rId3" cstate="print">
            <a:extLst>
              <a:ext uri="{28A0092B-C50C-407E-A947-70E740481C1C}">
                <a14:useLocalDpi xmlns:a14="http://schemas.microsoft.com/office/drawing/2010/main" val="0"/>
              </a:ext>
            </a:extLst>
          </a:blip>
          <a:srcRect b="1209"/>
          <a:stretch/>
        </p:blipFill>
        <p:spPr>
          <a:xfrm>
            <a:off x="-1" y="989554"/>
            <a:ext cx="12192000" cy="5361141"/>
          </a:xfrm>
          <a:prstGeom prst="rect">
            <a:avLst/>
          </a:prstGeom>
          <a:ln>
            <a:noFill/>
          </a:ln>
        </p:spPr>
      </p:pic>
      <p:pic>
        <p:nvPicPr>
          <p:cNvPr id="3" name="Picture 2">
            <a:extLst>
              <a:ext uri="{FF2B5EF4-FFF2-40B4-BE49-F238E27FC236}">
                <a16:creationId xmlns:a16="http://schemas.microsoft.com/office/drawing/2014/main" id="{741B36F9-C1F5-BFCB-A4A6-73388D0FA7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
        <p:nvSpPr>
          <p:cNvPr id="2" name="Title 1">
            <a:extLst>
              <a:ext uri="{FF2B5EF4-FFF2-40B4-BE49-F238E27FC236}">
                <a16:creationId xmlns:a16="http://schemas.microsoft.com/office/drawing/2014/main" id="{69FAA9C3-3430-7263-A907-93D1C529E371}"/>
              </a:ext>
            </a:extLst>
          </p:cNvPr>
          <p:cNvSpPr>
            <a:spLocks noGrp="1"/>
          </p:cNvSpPr>
          <p:nvPr>
            <p:ph type="title"/>
          </p:nvPr>
        </p:nvSpPr>
        <p:spPr>
          <a:xfrm>
            <a:off x="524734" y="162327"/>
            <a:ext cx="10855960" cy="689951"/>
          </a:xfrm>
        </p:spPr>
        <p:txBody>
          <a:bodyPr/>
          <a:lstStyle/>
          <a:p>
            <a:r>
              <a:rPr lang="en-US" dirty="0">
                <a:solidFill>
                  <a:schemeClr val="bg1">
                    <a:lumMod val="95000"/>
                  </a:schemeClr>
                </a:solidFill>
              </a:rPr>
              <a:t>Federalism in Action</a:t>
            </a:r>
          </a:p>
        </p:txBody>
      </p:sp>
      <p:sp>
        <p:nvSpPr>
          <p:cNvPr id="10" name="Rectangle 9">
            <a:extLst>
              <a:ext uri="{FF2B5EF4-FFF2-40B4-BE49-F238E27FC236}">
                <a16:creationId xmlns:a16="http://schemas.microsoft.com/office/drawing/2014/main" id="{50AA9ED2-8C25-42F7-D2F5-CF95255FCB2C}"/>
              </a:ext>
            </a:extLst>
          </p:cNvPr>
          <p:cNvSpPr/>
          <p:nvPr/>
        </p:nvSpPr>
        <p:spPr>
          <a:xfrm>
            <a:off x="457498" y="1360595"/>
            <a:ext cx="7032513" cy="62899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3BA393-38EA-A07C-AEF6-EA81CE82ACC3}"/>
              </a:ext>
            </a:extLst>
          </p:cNvPr>
          <p:cNvSpPr/>
          <p:nvPr/>
        </p:nvSpPr>
        <p:spPr>
          <a:xfrm>
            <a:off x="457498" y="1989588"/>
            <a:ext cx="7032513" cy="62899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AA8366-FB44-4BC4-33EA-DA3B401D459F}"/>
              </a:ext>
            </a:extLst>
          </p:cNvPr>
          <p:cNvSpPr/>
          <p:nvPr/>
        </p:nvSpPr>
        <p:spPr>
          <a:xfrm>
            <a:off x="457498" y="2619158"/>
            <a:ext cx="7032513" cy="62899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84BEBB-B676-579A-D6F6-F146E4535FFF}"/>
              </a:ext>
            </a:extLst>
          </p:cNvPr>
          <p:cNvSpPr/>
          <p:nvPr/>
        </p:nvSpPr>
        <p:spPr>
          <a:xfrm>
            <a:off x="457498" y="3248151"/>
            <a:ext cx="7032513" cy="62899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E00631-68E9-E8F9-5A8D-346C3B8F9392}"/>
              </a:ext>
            </a:extLst>
          </p:cNvPr>
          <p:cNvSpPr/>
          <p:nvPr/>
        </p:nvSpPr>
        <p:spPr>
          <a:xfrm>
            <a:off x="457497" y="3877144"/>
            <a:ext cx="7032513" cy="62899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6D13943-448B-E687-6BC7-BE60554B99A7}"/>
              </a:ext>
            </a:extLst>
          </p:cNvPr>
          <p:cNvSpPr>
            <a:spLocks noGrp="1"/>
          </p:cNvSpPr>
          <p:nvPr>
            <p:ph idx="1"/>
          </p:nvPr>
        </p:nvSpPr>
        <p:spPr>
          <a:xfrm>
            <a:off x="511287" y="1347148"/>
            <a:ext cx="10855960" cy="4842685"/>
          </a:xfrm>
        </p:spPr>
        <p:txBody>
          <a:bodyPr vert="horz" lIns="91440" tIns="45720" rIns="91440" bIns="45720" rtlCol="0" anchor="t">
            <a:normAutofit/>
          </a:bodyPr>
          <a:lstStyle/>
          <a:p>
            <a:r>
              <a:rPr lang="en-US" dirty="0"/>
              <a:t>Essential health benefits</a:t>
            </a:r>
          </a:p>
          <a:p>
            <a:r>
              <a:rPr lang="en-US" dirty="0"/>
              <a:t>Affordable Care Act coverage</a:t>
            </a:r>
          </a:p>
          <a:p>
            <a:pPr marL="344170" indent="-344170"/>
            <a:r>
              <a:rPr lang="en-US" dirty="0">
                <a:latin typeface="Verdana"/>
                <a:ea typeface="Verdana"/>
                <a:cs typeface="Tahoma"/>
              </a:rPr>
              <a:t>Firearms background checks</a:t>
            </a:r>
            <a:endParaRPr lang="en-US" dirty="0"/>
          </a:p>
          <a:p>
            <a:pPr marL="344170" indent="-344170"/>
            <a:r>
              <a:rPr lang="en-US" dirty="0"/>
              <a:t>Same-sex marriage</a:t>
            </a:r>
          </a:p>
          <a:p>
            <a:r>
              <a:rPr lang="en-US" dirty="0"/>
              <a:t>Abortion rights</a:t>
            </a:r>
          </a:p>
        </p:txBody>
      </p:sp>
    </p:spTree>
    <p:extLst>
      <p:ext uri="{BB962C8B-B14F-4D97-AF65-F5344CB8AC3E}">
        <p14:creationId xmlns:p14="http://schemas.microsoft.com/office/powerpoint/2010/main" val="150175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622ACE-F696-D256-5130-E3831B96B776}"/>
              </a:ext>
            </a:extLst>
          </p:cNvPr>
          <p:cNvSpPr txBox="1"/>
          <p:nvPr/>
        </p:nvSpPr>
        <p:spPr>
          <a:xfrm>
            <a:off x="900953" y="3429000"/>
            <a:ext cx="10085294" cy="1200329"/>
          </a:xfrm>
          <a:prstGeom prst="rect">
            <a:avLst/>
          </a:prstGeom>
          <a:noFill/>
        </p:spPr>
        <p:txBody>
          <a:bodyPr wrap="square">
            <a:spAutoFit/>
          </a:bodyPr>
          <a:lstStyle/>
          <a:p>
            <a:r>
              <a:rPr lang="en-US" sz="7200" b="1" dirty="0">
                <a:solidFill>
                  <a:schemeClr val="bg1">
                    <a:lumMod val="95000"/>
                  </a:schemeClr>
                </a:solidFill>
              </a:rPr>
              <a:t>Leadership</a:t>
            </a:r>
          </a:p>
        </p:txBody>
      </p:sp>
      <p:pic>
        <p:nvPicPr>
          <p:cNvPr id="9" name="Picture 8">
            <a:extLst>
              <a:ext uri="{FF2B5EF4-FFF2-40B4-BE49-F238E27FC236}">
                <a16:creationId xmlns:a16="http://schemas.microsoft.com/office/drawing/2014/main" id="{1812C619-9B7A-3DC3-7DF6-CF16861467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Tree>
    <p:extLst>
      <p:ext uri="{BB962C8B-B14F-4D97-AF65-F5344CB8AC3E}">
        <p14:creationId xmlns:p14="http://schemas.microsoft.com/office/powerpoint/2010/main" val="4104587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04EFD-AB4A-CB28-2F70-EEA7BDDA2D7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1016F3-91DB-75C6-CA69-04BA3FBE95FF}"/>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F5070-1D0C-9EAE-0F3E-DE07F731F31F}"/>
              </a:ext>
            </a:extLst>
          </p:cNvPr>
          <p:cNvSpPr>
            <a:spLocks noGrp="1"/>
          </p:cNvSpPr>
          <p:nvPr>
            <p:ph type="title"/>
          </p:nvPr>
        </p:nvSpPr>
        <p:spPr>
          <a:xfrm>
            <a:off x="524734" y="162327"/>
            <a:ext cx="10855960" cy="689951"/>
          </a:xfrm>
        </p:spPr>
        <p:txBody>
          <a:bodyPr/>
          <a:lstStyle/>
          <a:p>
            <a:r>
              <a:rPr lang="en-US" dirty="0">
                <a:solidFill>
                  <a:schemeClr val="bg1">
                    <a:lumMod val="95000"/>
                  </a:schemeClr>
                </a:solidFill>
              </a:rPr>
              <a:t>2025 Session: January 8 to May 7</a:t>
            </a:r>
          </a:p>
        </p:txBody>
      </p:sp>
      <p:pic>
        <p:nvPicPr>
          <p:cNvPr id="6" name="Content Placeholder 5" descr="A diagram of a red and blue dotted arch&#10;&#10;Description automatically generated">
            <a:extLst>
              <a:ext uri="{FF2B5EF4-FFF2-40B4-BE49-F238E27FC236}">
                <a16:creationId xmlns:a16="http://schemas.microsoft.com/office/drawing/2014/main" id="{134F2A78-8B9D-EFF1-773F-42DF23ADB3E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962" b="16624"/>
          <a:stretch/>
        </p:blipFill>
        <p:spPr>
          <a:xfrm>
            <a:off x="6102346" y="2075280"/>
            <a:ext cx="5711492" cy="3329477"/>
          </a:xfrm>
        </p:spPr>
      </p:pic>
      <p:pic>
        <p:nvPicPr>
          <p:cNvPr id="7" name="Content Placeholder 5">
            <a:extLst>
              <a:ext uri="{FF2B5EF4-FFF2-40B4-BE49-F238E27FC236}">
                <a16:creationId xmlns:a16="http://schemas.microsoft.com/office/drawing/2014/main" id="{86773627-3598-D21F-26F7-216527687931}"/>
              </a:ext>
            </a:extLst>
          </p:cNvPr>
          <p:cNvPicPr>
            <a:picLocks noChangeAspect="1"/>
          </p:cNvPicPr>
          <p:nvPr/>
        </p:nvPicPr>
        <p:blipFill>
          <a:blip r:embed="rId4">
            <a:extLst>
              <a:ext uri="{28A0092B-C50C-407E-A947-70E740481C1C}">
                <a14:useLocalDpi xmlns:a14="http://schemas.microsoft.com/office/drawing/2010/main" val="0"/>
              </a:ext>
            </a:extLst>
          </a:blip>
          <a:srcRect t="13515" b="13729"/>
          <a:stretch/>
        </p:blipFill>
        <p:spPr>
          <a:xfrm>
            <a:off x="408850" y="1925222"/>
            <a:ext cx="5718791" cy="3479535"/>
          </a:xfrm>
          <a:prstGeom prst="rect">
            <a:avLst/>
          </a:prstGeom>
        </p:spPr>
      </p:pic>
      <p:pic>
        <p:nvPicPr>
          <p:cNvPr id="5" name="Picture 4">
            <a:extLst>
              <a:ext uri="{FF2B5EF4-FFF2-40B4-BE49-F238E27FC236}">
                <a16:creationId xmlns:a16="http://schemas.microsoft.com/office/drawing/2014/main" id="{43C2CC42-78E2-8738-11A9-A0C2AC23A8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
        <p:nvSpPr>
          <p:cNvPr id="4" name="TextBox 3">
            <a:extLst>
              <a:ext uri="{FF2B5EF4-FFF2-40B4-BE49-F238E27FC236}">
                <a16:creationId xmlns:a16="http://schemas.microsoft.com/office/drawing/2014/main" id="{E5DA44DA-4422-BF15-CF85-09C276F05F94}"/>
              </a:ext>
            </a:extLst>
          </p:cNvPr>
          <p:cNvSpPr txBox="1"/>
          <p:nvPr/>
        </p:nvSpPr>
        <p:spPr>
          <a:xfrm>
            <a:off x="497833" y="1297036"/>
            <a:ext cx="5285394" cy="646331"/>
          </a:xfrm>
          <a:prstGeom prst="rect">
            <a:avLst/>
          </a:prstGeom>
          <a:noFill/>
        </p:spPr>
        <p:txBody>
          <a:bodyPr wrap="square" rtlCol="0">
            <a:spAutoFit/>
          </a:bodyPr>
          <a:lstStyle/>
          <a:p>
            <a:pPr algn="ctr"/>
            <a:r>
              <a:rPr lang="en-US" sz="3600" b="1" dirty="0">
                <a:solidFill>
                  <a:schemeClr val="tx1">
                    <a:lumMod val="75000"/>
                    <a:lumOff val="25000"/>
                  </a:schemeClr>
                </a:solidFill>
              </a:rPr>
              <a:t>The House</a:t>
            </a:r>
          </a:p>
        </p:txBody>
      </p:sp>
      <p:sp>
        <p:nvSpPr>
          <p:cNvPr id="8" name="TextBox 7">
            <a:extLst>
              <a:ext uri="{FF2B5EF4-FFF2-40B4-BE49-F238E27FC236}">
                <a16:creationId xmlns:a16="http://schemas.microsoft.com/office/drawing/2014/main" id="{D383C1EC-CA76-21E3-D2A0-1734358FC08D}"/>
              </a:ext>
            </a:extLst>
          </p:cNvPr>
          <p:cNvSpPr txBox="1"/>
          <p:nvPr/>
        </p:nvSpPr>
        <p:spPr>
          <a:xfrm>
            <a:off x="6281059" y="1297036"/>
            <a:ext cx="5285394" cy="646331"/>
          </a:xfrm>
          <a:prstGeom prst="rect">
            <a:avLst/>
          </a:prstGeom>
          <a:noFill/>
        </p:spPr>
        <p:txBody>
          <a:bodyPr wrap="square" rtlCol="0">
            <a:spAutoFit/>
          </a:bodyPr>
          <a:lstStyle/>
          <a:p>
            <a:pPr algn="ctr"/>
            <a:r>
              <a:rPr lang="en-US" sz="3600" b="1" dirty="0">
                <a:solidFill>
                  <a:schemeClr val="tx1">
                    <a:lumMod val="75000"/>
                    <a:lumOff val="25000"/>
                  </a:schemeClr>
                </a:solidFill>
              </a:rPr>
              <a:t>The Senate</a:t>
            </a:r>
          </a:p>
        </p:txBody>
      </p:sp>
      <p:sp>
        <p:nvSpPr>
          <p:cNvPr id="9" name="TextBox 8">
            <a:extLst>
              <a:ext uri="{FF2B5EF4-FFF2-40B4-BE49-F238E27FC236}">
                <a16:creationId xmlns:a16="http://schemas.microsoft.com/office/drawing/2014/main" id="{48B1E57A-A463-02D4-3574-22FC58E47384}"/>
              </a:ext>
            </a:extLst>
          </p:cNvPr>
          <p:cNvSpPr txBox="1"/>
          <p:nvPr/>
        </p:nvSpPr>
        <p:spPr>
          <a:xfrm>
            <a:off x="663534" y="3880579"/>
            <a:ext cx="5285394" cy="1200329"/>
          </a:xfrm>
          <a:prstGeom prst="rect">
            <a:avLst/>
          </a:prstGeom>
          <a:noFill/>
        </p:spPr>
        <p:txBody>
          <a:bodyPr wrap="square" rtlCol="0">
            <a:spAutoFit/>
          </a:bodyPr>
          <a:lstStyle/>
          <a:p>
            <a:pPr algn="ctr"/>
            <a:r>
              <a:rPr lang="en-US" sz="3600" b="1" dirty="0">
                <a:solidFill>
                  <a:schemeClr val="tx2"/>
                </a:solidFill>
              </a:rPr>
              <a:t>43D</a:t>
            </a:r>
          </a:p>
          <a:p>
            <a:pPr algn="ctr"/>
            <a:r>
              <a:rPr lang="en-US" sz="3600" b="1" dirty="0">
                <a:solidFill>
                  <a:schemeClr val="accent5"/>
                </a:solidFill>
              </a:rPr>
              <a:t>22R</a:t>
            </a:r>
          </a:p>
        </p:txBody>
      </p:sp>
      <p:sp>
        <p:nvSpPr>
          <p:cNvPr id="10" name="TextBox 9">
            <a:extLst>
              <a:ext uri="{FF2B5EF4-FFF2-40B4-BE49-F238E27FC236}">
                <a16:creationId xmlns:a16="http://schemas.microsoft.com/office/drawing/2014/main" id="{8DE8580C-DAE7-C4A1-6BC3-F678FBFF3FDF}"/>
              </a:ext>
            </a:extLst>
          </p:cNvPr>
          <p:cNvSpPr txBox="1"/>
          <p:nvPr/>
        </p:nvSpPr>
        <p:spPr>
          <a:xfrm>
            <a:off x="6357030" y="3903533"/>
            <a:ext cx="5285394" cy="1200329"/>
          </a:xfrm>
          <a:prstGeom prst="rect">
            <a:avLst/>
          </a:prstGeom>
          <a:noFill/>
        </p:spPr>
        <p:txBody>
          <a:bodyPr wrap="square" rtlCol="0">
            <a:spAutoFit/>
          </a:bodyPr>
          <a:lstStyle/>
          <a:p>
            <a:pPr algn="ctr"/>
            <a:r>
              <a:rPr lang="en-US" sz="3600" b="1" dirty="0">
                <a:solidFill>
                  <a:schemeClr val="tx2"/>
                </a:solidFill>
              </a:rPr>
              <a:t>23D</a:t>
            </a:r>
          </a:p>
          <a:p>
            <a:pPr algn="ctr"/>
            <a:r>
              <a:rPr lang="en-US" sz="3600" b="1" dirty="0">
                <a:solidFill>
                  <a:schemeClr val="accent5"/>
                </a:solidFill>
              </a:rPr>
              <a:t>12R</a:t>
            </a:r>
          </a:p>
        </p:txBody>
      </p:sp>
    </p:spTree>
    <p:extLst>
      <p:ext uri="{BB962C8B-B14F-4D97-AF65-F5344CB8AC3E}">
        <p14:creationId xmlns:p14="http://schemas.microsoft.com/office/powerpoint/2010/main" val="100187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848E6634-070F-7CD2-4862-E96771554A87}"/>
              </a:ext>
            </a:extLst>
          </p:cNvPr>
          <p:cNvGrpSpPr/>
          <p:nvPr/>
        </p:nvGrpSpPr>
        <p:grpSpPr>
          <a:xfrm>
            <a:off x="855961" y="0"/>
            <a:ext cx="2974694" cy="6858000"/>
            <a:chOff x="855961" y="0"/>
            <a:chExt cx="2974694" cy="6858000"/>
          </a:xfrm>
        </p:grpSpPr>
        <p:sp>
          <p:nvSpPr>
            <p:cNvPr id="5" name="Rectangle 4">
              <a:extLst>
                <a:ext uri="{FF2B5EF4-FFF2-40B4-BE49-F238E27FC236}">
                  <a16:creationId xmlns:a16="http://schemas.microsoft.com/office/drawing/2014/main" id="{9DB6A14C-D55E-8C38-AAB4-289493F76D83}"/>
                </a:ext>
              </a:extLst>
            </p:cNvPr>
            <p:cNvSpPr/>
            <p:nvPr/>
          </p:nvSpPr>
          <p:spPr>
            <a:xfrm>
              <a:off x="855961" y="0"/>
              <a:ext cx="2974694"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erson in a blue shirt&#10;&#10;Description automatically generated">
              <a:extLst>
                <a:ext uri="{FF2B5EF4-FFF2-40B4-BE49-F238E27FC236}">
                  <a16:creationId xmlns:a16="http://schemas.microsoft.com/office/drawing/2014/main" id="{07DD210F-01AC-A62A-9111-E5AEC646A380}"/>
                </a:ext>
              </a:extLst>
            </p:cNvPr>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4681" t="3835" r="34589"/>
            <a:stretch/>
          </p:blipFill>
          <p:spPr>
            <a:xfrm>
              <a:off x="1237311" y="1287667"/>
              <a:ext cx="2269579" cy="2380876"/>
            </a:xfrm>
            <a:prstGeom prst="rect">
              <a:avLst/>
            </a:prstGeom>
            <a:ln w="76200">
              <a:noFill/>
            </a:ln>
          </p:spPr>
        </p:pic>
        <p:sp>
          <p:nvSpPr>
            <p:cNvPr id="3" name="TextBox 2">
              <a:extLst>
                <a:ext uri="{FF2B5EF4-FFF2-40B4-BE49-F238E27FC236}">
                  <a16:creationId xmlns:a16="http://schemas.microsoft.com/office/drawing/2014/main" id="{A1A31A8D-E8A5-4A28-30EB-0CFC789493D1}"/>
                </a:ext>
              </a:extLst>
            </p:cNvPr>
            <p:cNvSpPr txBox="1"/>
            <p:nvPr/>
          </p:nvSpPr>
          <p:spPr>
            <a:xfrm>
              <a:off x="1204002" y="3749688"/>
              <a:ext cx="2000101" cy="769441"/>
            </a:xfrm>
            <a:prstGeom prst="rect">
              <a:avLst/>
            </a:prstGeom>
            <a:noFill/>
          </p:spPr>
          <p:txBody>
            <a:bodyPr wrap="square" rtlCol="0">
              <a:spAutoFit/>
            </a:bodyPr>
            <a:lstStyle/>
            <a:p>
              <a:r>
                <a:rPr lang="en-US" b="1" dirty="0"/>
                <a:t>Governor</a:t>
              </a:r>
              <a:r>
                <a:rPr lang="en-US" sz="2400" b="1" dirty="0"/>
                <a:t> </a:t>
              </a:r>
            </a:p>
            <a:p>
              <a:r>
                <a:rPr lang="en-US" sz="2000" dirty="0"/>
                <a:t>Jared Polis</a:t>
              </a:r>
            </a:p>
          </p:txBody>
        </p:sp>
      </p:grpSp>
      <p:grpSp>
        <p:nvGrpSpPr>
          <p:cNvPr id="34" name="Group 33">
            <a:extLst>
              <a:ext uri="{FF2B5EF4-FFF2-40B4-BE49-F238E27FC236}">
                <a16:creationId xmlns:a16="http://schemas.microsoft.com/office/drawing/2014/main" id="{090627E3-C743-4FE2-C4A6-D34449F50435}"/>
              </a:ext>
            </a:extLst>
          </p:cNvPr>
          <p:cNvGrpSpPr/>
          <p:nvPr/>
        </p:nvGrpSpPr>
        <p:grpSpPr>
          <a:xfrm>
            <a:off x="8246396" y="0"/>
            <a:ext cx="2974694" cy="6858000"/>
            <a:chOff x="8246396" y="0"/>
            <a:chExt cx="2974694" cy="6858000"/>
          </a:xfrm>
        </p:grpSpPr>
        <p:sp>
          <p:nvSpPr>
            <p:cNvPr id="19" name="Rectangle 18">
              <a:extLst>
                <a:ext uri="{FF2B5EF4-FFF2-40B4-BE49-F238E27FC236}">
                  <a16:creationId xmlns:a16="http://schemas.microsoft.com/office/drawing/2014/main" id="{4296A425-1BDA-E6A3-4257-659FC03A3354}"/>
                </a:ext>
              </a:extLst>
            </p:cNvPr>
            <p:cNvSpPr/>
            <p:nvPr/>
          </p:nvSpPr>
          <p:spPr>
            <a:xfrm>
              <a:off x="8246396" y="0"/>
              <a:ext cx="2974694"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Content Placeholder 7" descr="A person in a suit and tie&#10;&#10;Description automatically generated">
              <a:extLst>
                <a:ext uri="{FF2B5EF4-FFF2-40B4-BE49-F238E27FC236}">
                  <a16:creationId xmlns:a16="http://schemas.microsoft.com/office/drawing/2014/main" id="{E771F3AA-D1B1-D452-67B0-D5A8795DC3FD}"/>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b="13385"/>
            <a:stretch/>
          </p:blipFill>
          <p:spPr>
            <a:xfrm>
              <a:off x="8825060" y="381174"/>
              <a:ext cx="1789885" cy="2129096"/>
            </a:xfrm>
            <a:prstGeom prst="rect">
              <a:avLst/>
            </a:prstGeom>
          </p:spPr>
        </p:pic>
        <p:pic>
          <p:nvPicPr>
            <p:cNvPr id="25" name="Picture 24" descr="A person wearing glasses and a blue shirt&#10;&#10;Description automatically generated">
              <a:extLst>
                <a:ext uri="{FF2B5EF4-FFF2-40B4-BE49-F238E27FC236}">
                  <a16:creationId xmlns:a16="http://schemas.microsoft.com/office/drawing/2014/main" id="{9595E4A6-9A36-7D08-82D8-9B76FBF2564C}"/>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b="13385"/>
            <a:stretch/>
          </p:blipFill>
          <p:spPr>
            <a:xfrm>
              <a:off x="8825060" y="3649048"/>
              <a:ext cx="1789885" cy="2129096"/>
            </a:xfrm>
            <a:prstGeom prst="rect">
              <a:avLst/>
            </a:prstGeom>
          </p:spPr>
        </p:pic>
        <p:sp>
          <p:nvSpPr>
            <p:cNvPr id="26" name="TextBox 25">
              <a:extLst>
                <a:ext uri="{FF2B5EF4-FFF2-40B4-BE49-F238E27FC236}">
                  <a16:creationId xmlns:a16="http://schemas.microsoft.com/office/drawing/2014/main" id="{416D0238-AA3D-A1DF-2EB7-7C059DF7098F}"/>
                </a:ext>
              </a:extLst>
            </p:cNvPr>
            <p:cNvSpPr txBox="1"/>
            <p:nvPr/>
          </p:nvSpPr>
          <p:spPr>
            <a:xfrm>
              <a:off x="8760916" y="2510270"/>
              <a:ext cx="2000101" cy="923330"/>
            </a:xfrm>
            <a:prstGeom prst="rect">
              <a:avLst/>
            </a:prstGeom>
            <a:noFill/>
          </p:spPr>
          <p:txBody>
            <a:bodyPr wrap="square" rtlCol="0">
              <a:spAutoFit/>
            </a:bodyPr>
            <a:lstStyle/>
            <a:p>
              <a:r>
                <a:rPr lang="en-US" b="1" dirty="0"/>
                <a:t>Senate President</a:t>
              </a:r>
            </a:p>
            <a:p>
              <a:r>
                <a:rPr lang="en-US" dirty="0"/>
                <a:t>James Coleman</a:t>
              </a:r>
            </a:p>
          </p:txBody>
        </p:sp>
        <p:sp>
          <p:nvSpPr>
            <p:cNvPr id="27" name="TextBox 26">
              <a:extLst>
                <a:ext uri="{FF2B5EF4-FFF2-40B4-BE49-F238E27FC236}">
                  <a16:creationId xmlns:a16="http://schemas.microsoft.com/office/drawing/2014/main" id="{99F72A53-BEBA-9458-D6F3-21BEB087AFAD}"/>
                </a:ext>
              </a:extLst>
            </p:cNvPr>
            <p:cNvSpPr txBox="1"/>
            <p:nvPr/>
          </p:nvSpPr>
          <p:spPr>
            <a:xfrm>
              <a:off x="8760915" y="5808761"/>
              <a:ext cx="2398643" cy="923330"/>
            </a:xfrm>
            <a:prstGeom prst="rect">
              <a:avLst/>
            </a:prstGeom>
            <a:noFill/>
          </p:spPr>
          <p:txBody>
            <a:bodyPr wrap="square" rtlCol="0">
              <a:spAutoFit/>
            </a:bodyPr>
            <a:lstStyle/>
            <a:p>
              <a:r>
                <a:rPr lang="en-US" b="1" dirty="0"/>
                <a:t>Speaker </a:t>
              </a:r>
              <a:br>
                <a:rPr lang="en-US" b="1" dirty="0"/>
              </a:br>
              <a:r>
                <a:rPr lang="en-US" b="1" dirty="0"/>
                <a:t>of the House </a:t>
              </a:r>
            </a:p>
            <a:p>
              <a:r>
                <a:rPr lang="en-US" dirty="0"/>
                <a:t>Julie McCluskie</a:t>
              </a:r>
            </a:p>
          </p:txBody>
        </p:sp>
      </p:grpSp>
      <p:pic>
        <p:nvPicPr>
          <p:cNvPr id="28" name="Picture 27" descr="A logo of a graph and diagram&#10;&#10;Description automatically generated">
            <a:extLst>
              <a:ext uri="{FF2B5EF4-FFF2-40B4-BE49-F238E27FC236}">
                <a16:creationId xmlns:a16="http://schemas.microsoft.com/office/drawing/2014/main" id="{D3B9C28C-521C-A825-6E6D-8542590FB333}"/>
              </a:ext>
            </a:extLst>
          </p:cNvPr>
          <p:cNvPicPr>
            <a:picLocks noChangeAspect="1"/>
          </p:cNvPicPr>
          <p:nvPr/>
        </p:nvPicPr>
        <p:blipFill>
          <a:blip r:embed="rId8" cstate="print">
            <a:extLst>
              <a:ext uri="{28A0092B-C50C-407E-A947-70E740481C1C}">
                <a14:useLocalDpi xmlns:a14="http://schemas.microsoft.com/office/drawing/2010/main" val="0"/>
              </a:ext>
            </a:extLst>
          </a:blip>
          <a:srcRect l="72620" r="-908"/>
          <a:stretch/>
        </p:blipFill>
        <p:spPr>
          <a:xfrm>
            <a:off x="12649268" y="3227273"/>
            <a:ext cx="2523280" cy="2307046"/>
          </a:xfrm>
          <a:prstGeom prst="rect">
            <a:avLst/>
          </a:prstGeom>
        </p:spPr>
      </p:pic>
      <p:grpSp>
        <p:nvGrpSpPr>
          <p:cNvPr id="33" name="Group 32">
            <a:extLst>
              <a:ext uri="{FF2B5EF4-FFF2-40B4-BE49-F238E27FC236}">
                <a16:creationId xmlns:a16="http://schemas.microsoft.com/office/drawing/2014/main" id="{3CF393A7-2310-BB14-5EBD-1B6FDDFB0C6D}"/>
              </a:ext>
            </a:extLst>
          </p:cNvPr>
          <p:cNvGrpSpPr/>
          <p:nvPr/>
        </p:nvGrpSpPr>
        <p:grpSpPr>
          <a:xfrm>
            <a:off x="4551178" y="0"/>
            <a:ext cx="2974694" cy="6858000"/>
            <a:chOff x="4551178" y="0"/>
            <a:chExt cx="2974694" cy="6858000"/>
          </a:xfrm>
        </p:grpSpPr>
        <p:sp>
          <p:nvSpPr>
            <p:cNvPr id="18" name="Rectangle 17">
              <a:extLst>
                <a:ext uri="{FF2B5EF4-FFF2-40B4-BE49-F238E27FC236}">
                  <a16:creationId xmlns:a16="http://schemas.microsoft.com/office/drawing/2014/main" id="{22D12EE0-FCFA-E500-C7F5-A2C563139F56}"/>
                </a:ext>
              </a:extLst>
            </p:cNvPr>
            <p:cNvSpPr/>
            <p:nvPr/>
          </p:nvSpPr>
          <p:spPr>
            <a:xfrm>
              <a:off x="4551178" y="0"/>
              <a:ext cx="2974694"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FC3415-16BC-0B9E-3DEB-4BACA4EB333A}"/>
                </a:ext>
              </a:extLst>
            </p:cNvPr>
            <p:cNvSpPr txBox="1"/>
            <p:nvPr/>
          </p:nvSpPr>
          <p:spPr>
            <a:xfrm>
              <a:off x="4857351" y="3825809"/>
              <a:ext cx="2481298" cy="1354217"/>
            </a:xfrm>
            <a:prstGeom prst="rect">
              <a:avLst/>
            </a:prstGeom>
            <a:noFill/>
          </p:spPr>
          <p:txBody>
            <a:bodyPr wrap="square" rtlCol="0">
              <a:spAutoFit/>
            </a:bodyPr>
            <a:lstStyle/>
            <a:p>
              <a:pPr>
                <a:spcAft>
                  <a:spcPts val="600"/>
                </a:spcAft>
              </a:pPr>
              <a:r>
                <a:rPr lang="en-US" b="1" dirty="0"/>
                <a:t>Joint Budget Committee</a:t>
              </a:r>
            </a:p>
            <a:p>
              <a:pPr>
                <a:spcAft>
                  <a:spcPts val="600"/>
                </a:spcAft>
              </a:pPr>
              <a:r>
                <a:rPr lang="en-US" dirty="0"/>
                <a:t>Four Democrats</a:t>
              </a:r>
            </a:p>
            <a:p>
              <a:r>
                <a:rPr lang="en-US" dirty="0"/>
                <a:t>Two Republicans</a:t>
              </a:r>
            </a:p>
          </p:txBody>
        </p:sp>
        <p:pic>
          <p:nvPicPr>
            <p:cNvPr id="10" name="Picture 9" descr="A close-up of a person smiling&#10;&#10;Description automatically generated">
              <a:extLst>
                <a:ext uri="{FF2B5EF4-FFF2-40B4-BE49-F238E27FC236}">
                  <a16:creationId xmlns:a16="http://schemas.microsoft.com/office/drawing/2014/main" id="{8EC1F526-3DD0-07E9-8FDE-2C4C348BE604}"/>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575524" y="1287667"/>
              <a:ext cx="842380" cy="1158273"/>
            </a:xfrm>
            <a:prstGeom prst="rect">
              <a:avLst/>
            </a:prstGeom>
          </p:spPr>
        </p:pic>
        <p:pic>
          <p:nvPicPr>
            <p:cNvPr id="15" name="Picture 14" descr="A person in a maroon shirt&#10;&#10;Description automatically generated">
              <a:extLst>
                <a:ext uri="{FF2B5EF4-FFF2-40B4-BE49-F238E27FC236}">
                  <a16:creationId xmlns:a16="http://schemas.microsoft.com/office/drawing/2014/main" id="{F0602E95-A165-D85D-9887-4AF2A486088E}"/>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06478" y="2510270"/>
              <a:ext cx="842380" cy="1158273"/>
            </a:xfrm>
            <a:prstGeom prst="rect">
              <a:avLst/>
            </a:prstGeom>
          </p:spPr>
        </p:pic>
        <p:pic>
          <p:nvPicPr>
            <p:cNvPr id="17" name="Picture 16" descr="A person in a suit and tie&#10;&#10;Description automatically generated">
              <a:extLst>
                <a:ext uri="{FF2B5EF4-FFF2-40B4-BE49-F238E27FC236}">
                  <a16:creationId xmlns:a16="http://schemas.microsoft.com/office/drawing/2014/main" id="{D17DA501-DAF3-6245-BE88-98B2E628DF44}"/>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02981" y="1287668"/>
              <a:ext cx="842380" cy="1158273"/>
            </a:xfrm>
            <a:prstGeom prst="rect">
              <a:avLst/>
            </a:prstGeom>
          </p:spPr>
        </p:pic>
        <p:pic>
          <p:nvPicPr>
            <p:cNvPr id="21" name="Picture 20" descr="A person in a red jacket&#10;&#10;Description automatically generated">
              <a:extLst>
                <a:ext uri="{FF2B5EF4-FFF2-40B4-BE49-F238E27FC236}">
                  <a16:creationId xmlns:a16="http://schemas.microsoft.com/office/drawing/2014/main" id="{1F280DCB-3C3A-DAA5-018E-A91A775BDA70}"/>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69164" y="1287669"/>
              <a:ext cx="842380" cy="1158273"/>
            </a:xfrm>
            <a:prstGeom prst="rect">
              <a:avLst/>
            </a:prstGeom>
          </p:spPr>
        </p:pic>
        <p:pic>
          <p:nvPicPr>
            <p:cNvPr id="29" name="Picture 28" descr="A person in a green jacket&#10;&#10;Description automatically generated">
              <a:extLst>
                <a:ext uri="{FF2B5EF4-FFF2-40B4-BE49-F238E27FC236}">
                  <a16:creationId xmlns:a16="http://schemas.microsoft.com/office/drawing/2014/main" id="{7B9230FE-28FF-0628-A5B4-317700D232E9}"/>
                </a:ext>
              </a:extLst>
            </p:cNvPr>
            <p:cNvPicPr>
              <a:picLocks noChangeAspect="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595695" y="2500645"/>
              <a:ext cx="842380" cy="1158273"/>
            </a:xfrm>
            <a:prstGeom prst="rect">
              <a:avLst/>
            </a:prstGeom>
          </p:spPr>
        </p:pic>
        <p:pic>
          <p:nvPicPr>
            <p:cNvPr id="31" name="Picture 30" descr="A person in a suit and tie&#10;&#10;Description automatically generated">
              <a:extLst>
                <a:ext uri="{FF2B5EF4-FFF2-40B4-BE49-F238E27FC236}">
                  <a16:creationId xmlns:a16="http://schemas.microsoft.com/office/drawing/2014/main" id="{634C0FBD-A16D-9804-48FA-3298F86A01AF}"/>
                </a:ext>
              </a:extLst>
            </p:cNvPr>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75853" y="2500645"/>
              <a:ext cx="842380" cy="1158273"/>
            </a:xfrm>
            <a:prstGeom prst="rect">
              <a:avLst/>
            </a:prstGeom>
          </p:spPr>
        </p:pic>
      </p:grpSp>
    </p:spTree>
    <p:extLst>
      <p:ext uri="{BB962C8B-B14F-4D97-AF65-F5344CB8AC3E}">
        <p14:creationId xmlns:p14="http://schemas.microsoft.com/office/powerpoint/2010/main" val="389377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5000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5000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5000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304BF-1BB5-1B07-ECDF-0121D83689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8393DD2-F467-CECA-588C-7731496B29AF}"/>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49179C-4B07-46F1-62BA-253B4E647546}"/>
              </a:ext>
            </a:extLst>
          </p:cNvPr>
          <p:cNvSpPr>
            <a:spLocks noGrp="1"/>
          </p:cNvSpPr>
          <p:nvPr>
            <p:ph type="title"/>
          </p:nvPr>
        </p:nvSpPr>
        <p:spPr>
          <a:xfrm>
            <a:off x="568535" y="258514"/>
            <a:ext cx="10855960" cy="689951"/>
          </a:xfrm>
        </p:spPr>
        <p:txBody>
          <a:bodyPr/>
          <a:lstStyle/>
          <a:p>
            <a:r>
              <a:rPr lang="en-US" dirty="0">
                <a:solidFill>
                  <a:schemeClr val="bg1"/>
                </a:solidFill>
              </a:rPr>
              <a:t>Leaders Everywhere</a:t>
            </a:r>
          </a:p>
        </p:txBody>
      </p:sp>
      <p:pic>
        <p:nvPicPr>
          <p:cNvPr id="5" name="Picture 4">
            <a:extLst>
              <a:ext uri="{FF2B5EF4-FFF2-40B4-BE49-F238E27FC236}">
                <a16:creationId xmlns:a16="http://schemas.microsoft.com/office/drawing/2014/main" id="{2F819E0B-848B-4EC6-4D81-0D465876B8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
        <p:nvSpPr>
          <p:cNvPr id="6" name="Content Placeholder 5">
            <a:extLst>
              <a:ext uri="{FF2B5EF4-FFF2-40B4-BE49-F238E27FC236}">
                <a16:creationId xmlns:a16="http://schemas.microsoft.com/office/drawing/2014/main" id="{27B9B261-53D4-AA6E-30C2-CB2F31325C76}"/>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043655138"/>
      </p:ext>
    </p:extLst>
  </p:cSld>
  <p:clrMapOvr>
    <a:masterClrMapping/>
  </p:clrMapOvr>
</p:sld>
</file>

<file path=ppt/theme/theme1.xml><?xml version="1.0" encoding="utf-8"?>
<a:theme xmlns:a="http://schemas.openxmlformats.org/drawingml/2006/main" name="Office Theme">
  <a:themeElements>
    <a:clrScheme name="CHI Colors">
      <a:dk1>
        <a:sysClr val="windowText" lastClr="000000"/>
      </a:dk1>
      <a:lt1>
        <a:sysClr val="window" lastClr="FFFFFF"/>
      </a:lt1>
      <a:dk2>
        <a:srgbClr val="2E6380"/>
      </a:dk2>
      <a:lt2>
        <a:srgbClr val="E7E6E6"/>
      </a:lt2>
      <a:accent1>
        <a:srgbClr val="7AA6B9"/>
      </a:accent1>
      <a:accent2>
        <a:srgbClr val="FDB91B"/>
      </a:accent2>
      <a:accent3>
        <a:srgbClr val="7A962B"/>
      </a:accent3>
      <a:accent4>
        <a:srgbClr val="5F3D61"/>
      </a:accent4>
      <a:accent5>
        <a:srgbClr val="B42E12"/>
      </a:accent5>
      <a:accent6>
        <a:srgbClr val="D76822"/>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8" id="{516473E4-91E9-F947-9C55-7C3F5A691F25}" vid="{3E6E727A-CCE7-2C4D-AC8F-2246116B1A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3061</TotalTime>
  <Words>3066</Words>
  <Application>Microsoft Macintosh PowerPoint</Application>
  <PresentationFormat>Widescreen</PresentationFormat>
  <Paragraphs>204</Paragraphs>
  <Slides>28</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 Narrow</vt:lpstr>
      <vt:lpstr>Arial</vt:lpstr>
      <vt:lpstr>Calibri</vt:lpstr>
      <vt:lpstr>Dreaming Outloud Pro</vt:lpstr>
      <vt:lpstr>System Font Regular</vt:lpstr>
      <vt:lpstr>Verdana</vt:lpstr>
      <vt:lpstr>Webdings</vt:lpstr>
      <vt:lpstr>Wingdings</vt:lpstr>
      <vt:lpstr>Office Theme</vt:lpstr>
      <vt:lpstr>PowerPoint Presentation</vt:lpstr>
      <vt:lpstr>Thinking About 2025</vt:lpstr>
      <vt:lpstr>PowerPoint Presentation</vt:lpstr>
      <vt:lpstr>Federalism</vt:lpstr>
      <vt:lpstr>Federalism in Action</vt:lpstr>
      <vt:lpstr>PowerPoint Presentation</vt:lpstr>
      <vt:lpstr>2025 Session: January 8 to May 7</vt:lpstr>
      <vt:lpstr>PowerPoint Presentation</vt:lpstr>
      <vt:lpstr>Leaders Everywhere</vt:lpstr>
      <vt:lpstr>PowerPoint Presentation</vt:lpstr>
      <vt:lpstr>Budget Timeline</vt:lpstr>
      <vt:lpstr>The State Budget</vt:lpstr>
      <vt:lpstr>Two Types of Budget Woes</vt:lpstr>
      <vt:lpstr>2025-26 Budget: An Overview</vt:lpstr>
      <vt:lpstr>Balancing Options</vt:lpstr>
      <vt:lpstr>Federal Funding for State Agencies</vt:lpstr>
      <vt:lpstr>Thinking About 2025</vt:lpstr>
      <vt:lpstr>PowerPoint Presentation</vt:lpstr>
      <vt:lpstr>Trans Rights and Health Care</vt:lpstr>
      <vt:lpstr>Immigrants</vt:lpstr>
      <vt:lpstr>The Safety Net</vt:lpstr>
      <vt:lpstr>PowerPoint Presentation</vt:lpstr>
      <vt:lpstr>Drug Prices</vt:lpstr>
      <vt:lpstr>Housing</vt:lpstr>
      <vt:lpstr>Health Care Providers</vt:lpstr>
      <vt:lpstr>PowerPoint Presentation</vt:lpstr>
      <vt:lpstr>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 Hanel</dc:creator>
  <cp:lastModifiedBy>Joe Hanel</cp:lastModifiedBy>
  <cp:revision>152</cp:revision>
  <dcterms:created xsi:type="dcterms:W3CDTF">2024-11-05T17:58:49Z</dcterms:created>
  <dcterms:modified xsi:type="dcterms:W3CDTF">2024-12-10T16:28:45Z</dcterms:modified>
</cp:coreProperties>
</file>